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8"/>
  </p:notesMasterIdLst>
  <p:sldIdLst>
    <p:sldId id="257" r:id="rId2"/>
    <p:sldId id="260" r:id="rId3"/>
    <p:sldId id="262" r:id="rId4"/>
    <p:sldId id="288" r:id="rId5"/>
    <p:sldId id="256" r:id="rId6"/>
    <p:sldId id="258" r:id="rId7"/>
    <p:sldId id="289" r:id="rId8"/>
    <p:sldId id="267" r:id="rId9"/>
    <p:sldId id="318" r:id="rId10"/>
    <p:sldId id="261" r:id="rId11"/>
    <p:sldId id="263" r:id="rId12"/>
    <p:sldId id="264" r:id="rId13"/>
    <p:sldId id="290" r:id="rId14"/>
    <p:sldId id="265" r:id="rId15"/>
    <p:sldId id="266" r:id="rId16"/>
    <p:sldId id="291" r:id="rId17"/>
    <p:sldId id="259" r:id="rId18"/>
    <p:sldId id="268" r:id="rId19"/>
    <p:sldId id="317" r:id="rId20"/>
    <p:sldId id="269" r:id="rId21"/>
    <p:sldId id="316" r:id="rId22"/>
    <p:sldId id="270" r:id="rId23"/>
    <p:sldId id="271" r:id="rId24"/>
    <p:sldId id="292" r:id="rId25"/>
    <p:sldId id="272" r:id="rId26"/>
    <p:sldId id="273" r:id="rId27"/>
    <p:sldId id="274" r:id="rId28"/>
    <p:sldId id="278" r:id="rId29"/>
    <p:sldId id="275" r:id="rId30"/>
    <p:sldId id="276" r:id="rId31"/>
    <p:sldId id="277" r:id="rId32"/>
    <p:sldId id="279" r:id="rId33"/>
    <p:sldId id="280" r:id="rId34"/>
    <p:sldId id="281" r:id="rId35"/>
    <p:sldId id="282" r:id="rId36"/>
    <p:sldId id="319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21E4AEA4-8DFA-4A89-87EB-49C32662AFE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CECE8"/>
          </a:solidFill>
        </a:fill>
      </a:tcStyle>
    </a:wholeTbl>
    <a:band1H>
      <a:tcStyle>
        <a:tcBdr/>
        <a:fill>
          <a:solidFill>
            <a:srgbClr val="F8D7CD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8D7CD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93296810-A885-4BE3-A3E7-6D5BEEA58F3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BF1E9"/>
          </a:solidFill>
        </a:fill>
      </a:tcStyle>
    </a:wholeTbl>
    <a:band1H>
      <a:tcStyle>
        <a:tcBdr/>
        <a:fill>
          <a:solidFill>
            <a:srgbClr val="D5E3C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5E3C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70AD47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70AD47"/>
          </a:solidFill>
        </a:fill>
      </a:tcStyle>
    </a:firstRow>
  </a:tblStyle>
  <a:tblStyle styleId="{00A15C55-8517-42AA-B614-E9B94910E39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4E7"/>
          </a:solidFill>
        </a:fill>
      </a:tcStyle>
    </a:wholeTbl>
    <a:band1H>
      <a:tcStyle>
        <a:tcBdr/>
        <a:fill>
          <a:solidFill>
            <a:srgbClr val="FFE8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FE8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52D5F5F-5665-4593-8C82-EDA85020F766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152262-EBE3-4A13-8C3C-DFB51BB481E9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FD7287A-06B1-4A2A-9B9A-4C942A0FAD34}" type="datetime1">
              <a:rPr lang="lv-LV"/>
              <a:pPr lvl="0"/>
              <a:t>2020.06.25.</a:t>
            </a:fld>
            <a:endParaRPr lang="lv-LV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6D6F55E-EF01-4A04-92AF-941764744E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BD549B3-95C6-4950-BB04-71A91C777519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6046E-9E27-47CA-9E68-F1817AA54118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AC48B-BDA3-4DE5-9CFC-78F88B19D85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17DFABF-18A9-4F89-989B-36D4183B6AD4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04368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626765-2DE0-4E90-8D9C-685708E4DB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F6DB29-0A20-4C83-BCCB-6BF9DAA78F5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5FC1F4-4FCF-4721-8E17-800AB6D7D49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rnd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40D3477-BE0F-47D1-A552-01C9B515D96A}" type="slidenum"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7537056-CE18-4084-9EE4-C925CCCB86F1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A66EC2-4F9E-41EB-9157-FEE0B910BC7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9975355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9C314F9-9196-4545-935F-26B5F04D1C60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50B476-C4B2-44B4-A1CD-EAA14B766F7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612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0873D82-E532-47CE-A36C-FB8E60F588C5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9AD864A-DE0A-48E2-8169-8264219BB5D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20119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73E0FC5-399F-4AA3-AF99-6FD93E860937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CEAEEC-3BF5-4B83-9480-7FFB0CEA0F68}" type="slidenum">
              <a:rPr lang="lv-LV" smtClean="0"/>
              <a:t>‹#›</a:t>
            </a:fld>
            <a:endParaRPr lang="lv-LV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1225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25C443E-D96F-490A-94C4-6667291485CA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E359B8-B50A-408F-9453-90734F82641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2023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73E0FC5-399F-4AA3-AF99-6FD93E860937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CEAEEC-3BF5-4B83-9480-7FFB0CEA0F6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2291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73E0FC5-399F-4AA3-AF99-6FD93E860937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CEAEEC-3BF5-4B83-9480-7FFB0CEA0F6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47607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5C928A-0FE3-4BEF-9C9F-E35171510011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5AB53A6-F2C5-49A4-82A2-228504F3809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88841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B11369B-A54B-4D0D-837B-78E9187FF776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54C6E2-48AF-40F5-9AFD-36079D5A2F3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0975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F7AE6E2-F919-4E75-9295-57AB75D1612C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006410F-4863-4A1B-B436-7DA60A540C0E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1938779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DF9592A-DB4D-4A71-A029-8BB49846AF05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C2FA4B-54A7-4C9E-B37A-B67615F6A15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73915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CC20E0D-D824-4A62-9C7E-B08222D9F256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246856-F015-4005-8B29-00CEDA1FC7D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6278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2EB444F-CF39-42B4-8BC3-2F4BB5AF02A0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44C9DB6-C7D0-43C5-BEC5-B84C27C02056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72044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81BA7F4-32D1-4EC9-AE1C-59D599FC39EE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24E4FB-2076-421E-B876-509C68B8A7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1613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D3D5C2C-2C25-4A28-A44E-157928D271C5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B6603E-22FD-49CE-A4DC-69149396DC0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7170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533542-E330-4A36-A2F7-EBC7FD2DB72D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0848DA-557E-4FDF-B2B2-578B02AAEA7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18033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EF3C0C9-9A9D-4F16-8813-B567F9B1D6C6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A59A9F-9F73-4D44-A4A3-B2C93690F7F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13560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lvl="0"/>
            <a:fld id="{373E0FC5-399F-4AA3-AF99-6FD93E860937}" type="datetime1">
              <a:rPr lang="lv-LV" smtClean="0"/>
              <a:pPr lvl="0"/>
              <a:t>2020.06.25.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lvl="0"/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B6CEAEEC-3BF5-4B83-9480-7FFB0CEA0F6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40446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7FA3B-8A9C-4834-B994-221CF730A4E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3997" y="249146"/>
            <a:ext cx="9144000" cy="2217474"/>
          </a:xfrm>
          <a:gradFill>
            <a:gsLst>
              <a:gs pos="0">
                <a:srgbClr val="BBC8E9"/>
              </a:gs>
              <a:gs pos="100000">
                <a:srgbClr val="849EDA">
                  <a:alpha val="74000"/>
                </a:srgbClr>
              </a:gs>
            </a:gsLst>
            <a:lin ang="5400000"/>
          </a:gradFill>
          <a:ln w="9528" cap="rnd">
            <a:solidFill>
              <a:srgbClr val="477BD1"/>
            </a:solidFill>
            <a:prstDash val="solid"/>
          </a:ln>
        </p:spPr>
        <p:txBody>
          <a:bodyPr anchorCtr="1"/>
          <a:lstStyle/>
          <a:p>
            <a:pPr lvl="0" algn="ctr"/>
            <a:r>
              <a:rPr lang="lv-LV" dirty="0">
                <a:solidFill>
                  <a:srgbClr val="000000"/>
                </a:solidFill>
                <a:latin typeface="Calibri"/>
              </a:rPr>
              <a:t>Darbības vārds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B59C97-822B-4247-80F2-D5806AAF96F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2387598"/>
            <a:ext cx="9144000" cy="3928143"/>
          </a:xfrm>
          <a:gradFill>
            <a:gsLst>
              <a:gs pos="0">
                <a:srgbClr val="F2C1BF"/>
              </a:gs>
              <a:gs pos="100000">
                <a:srgbClr val="E88984">
                  <a:alpha val="74000"/>
                </a:srgbClr>
              </a:gs>
            </a:gsLst>
            <a:lin ang="5400000"/>
          </a:gradFill>
          <a:ln w="9528" cap="rnd">
            <a:solidFill>
              <a:srgbClr val="E25247"/>
            </a:solidFill>
            <a:prstDash val="solid"/>
          </a:ln>
        </p:spPr>
        <p:txBody>
          <a:bodyPr>
            <a:normAutofit/>
          </a:bodyPr>
          <a:lstStyle/>
          <a:p>
            <a:pPr lvl="0" algn="ctr">
              <a:lnSpc>
                <a:spcPct val="80000"/>
              </a:lnSpc>
            </a:pPr>
            <a:r>
              <a:rPr lang="lv-LV" sz="1100" b="1" dirty="0">
                <a:solidFill>
                  <a:srgbClr val="561F60"/>
                </a:solidFill>
              </a:rPr>
              <a:t>Tēmas</a:t>
            </a:r>
          </a:p>
          <a:p>
            <a:pPr marL="342900" lvl="0" indent="-342900" algn="l">
              <a:lnSpc>
                <a:spcPct val="80000"/>
              </a:lnSpc>
              <a:buFont typeface="Arial" pitchFamily="34"/>
              <a:buChar char="•"/>
            </a:pPr>
            <a:r>
              <a:rPr lang="lv-LV" sz="1100" b="1" dirty="0">
                <a:solidFill>
                  <a:srgbClr val="561F60"/>
                </a:solidFill>
              </a:rPr>
              <a:t>Darbības vārdu laiki ( Present, perfect, continous tenses) </a:t>
            </a:r>
          </a:p>
          <a:p>
            <a:pPr marL="342900" indent="-342900" algn="l">
              <a:lnSpc>
                <a:spcPct val="80000"/>
              </a:lnSpc>
              <a:buFont typeface="Arial" pitchFamily="34"/>
              <a:buChar char="•"/>
            </a:pPr>
            <a:r>
              <a:rPr lang="lv-LV" sz="1100" b="1" dirty="0">
                <a:solidFill>
                  <a:srgbClr val="561F60"/>
                </a:solidFill>
              </a:rPr>
              <a:t>Saīsinātas formas</a:t>
            </a:r>
          </a:p>
          <a:p>
            <a:pPr marL="342900" indent="-342900" algn="l">
              <a:lnSpc>
                <a:spcPct val="80000"/>
              </a:lnSpc>
              <a:buFont typeface="Arial" pitchFamily="34"/>
              <a:buChar char="•"/>
            </a:pPr>
            <a:r>
              <a:rPr lang="lv-LV" sz="1100" b="1" dirty="0">
                <a:solidFill>
                  <a:srgbClr val="561F60"/>
                </a:solidFill>
              </a:rPr>
              <a:t>Ciešamā un darāmā kārta</a:t>
            </a:r>
          </a:p>
          <a:p>
            <a:pPr marL="342900" indent="-342900" algn="l">
              <a:lnSpc>
                <a:spcPct val="80000"/>
              </a:lnSpc>
              <a:buFont typeface="Arial" pitchFamily="34"/>
              <a:buChar char="•"/>
            </a:pPr>
            <a:r>
              <a:rPr lang="lv-LV" sz="1100" b="1" dirty="0">
                <a:solidFill>
                  <a:srgbClr val="561F60"/>
                </a:solidFill>
              </a:rPr>
              <a:t>Modālie darbības vārdi</a:t>
            </a:r>
          </a:p>
          <a:p>
            <a:pPr marL="342900" indent="-342900" algn="l">
              <a:lnSpc>
                <a:spcPct val="80000"/>
              </a:lnSpc>
              <a:buFont typeface="Arial" pitchFamily="34"/>
              <a:buChar char="•"/>
            </a:pPr>
            <a:endParaRPr lang="lv-LV" sz="1100" b="1" dirty="0">
              <a:solidFill>
                <a:srgbClr val="561F60"/>
              </a:solidFill>
            </a:endParaRPr>
          </a:p>
          <a:p>
            <a:pPr marL="342900" indent="-342900" algn="l">
              <a:lnSpc>
                <a:spcPct val="80000"/>
              </a:lnSpc>
              <a:buFont typeface="Arial" pitchFamily="34"/>
              <a:buChar char="•"/>
            </a:pPr>
            <a:endParaRPr lang="lv-LV" sz="1100" b="1" dirty="0">
              <a:solidFill>
                <a:srgbClr val="561F60"/>
              </a:solidFill>
            </a:endParaRPr>
          </a:p>
          <a:p>
            <a:pPr marL="342900" indent="-342900" algn="l">
              <a:lnSpc>
                <a:spcPct val="80000"/>
              </a:lnSpc>
              <a:buFont typeface="Arial" pitchFamily="34"/>
              <a:buChar char="•"/>
            </a:pPr>
            <a:endParaRPr lang="lv-LV" sz="1100" b="1" dirty="0">
              <a:solidFill>
                <a:srgbClr val="561F60"/>
              </a:solidFill>
            </a:endParaRPr>
          </a:p>
          <a:p>
            <a:pPr marL="342900" indent="-342900" algn="l">
              <a:lnSpc>
                <a:spcPct val="80000"/>
              </a:lnSpc>
              <a:buFont typeface="Arial" pitchFamily="34"/>
              <a:buChar char="•"/>
            </a:pPr>
            <a:endParaRPr lang="lv-LV" sz="1100" b="1" dirty="0">
              <a:solidFill>
                <a:srgbClr val="561F60"/>
              </a:solidFill>
            </a:endParaRPr>
          </a:p>
          <a:p>
            <a:pPr marL="342900" lvl="0" indent="-342900" algn="l">
              <a:lnSpc>
                <a:spcPct val="80000"/>
              </a:lnSpc>
              <a:buFont typeface="Arial" pitchFamily="34"/>
              <a:buChar char="•"/>
            </a:pPr>
            <a:endParaRPr lang="lv-LV" sz="1100" b="1" dirty="0">
              <a:solidFill>
                <a:srgbClr val="561F60"/>
              </a:solidFill>
            </a:endParaRPr>
          </a:p>
          <a:p>
            <a:pPr marL="342900" lvl="0" indent="-342900" algn="l">
              <a:lnSpc>
                <a:spcPct val="80000"/>
              </a:lnSpc>
              <a:buFont typeface="Arial" pitchFamily="34"/>
              <a:buChar char="•"/>
            </a:pPr>
            <a:endParaRPr lang="lv-LV" sz="1100" b="1" dirty="0">
              <a:solidFill>
                <a:srgbClr val="561F60"/>
              </a:solidFill>
            </a:endParaRPr>
          </a:p>
          <a:p>
            <a:pPr marL="342900" lvl="0" indent="-342900" algn="l">
              <a:lnSpc>
                <a:spcPct val="80000"/>
              </a:lnSpc>
              <a:buFont typeface="Arial" pitchFamily="34"/>
              <a:buChar char="•"/>
            </a:pPr>
            <a:endParaRPr lang="en-US" sz="1100" b="1" dirty="0">
              <a:solidFill>
                <a:srgbClr val="561F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35111-DD51-4655-B2D4-F12EEF58A1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00100" y="521500"/>
            <a:ext cx="10515600" cy="1456264"/>
          </a:xfrm>
          <a:gradFill>
            <a:gsLst>
              <a:gs pos="0">
                <a:srgbClr val="EFD5B9"/>
              </a:gs>
              <a:gs pos="100000">
                <a:srgbClr val="E4B47D">
                  <a:alpha val="74000"/>
                </a:srgbClr>
              </a:gs>
            </a:gsLst>
            <a:lin ang="5400000"/>
          </a:gradFill>
          <a:ln w="9528" cap="rnd">
            <a:solidFill>
              <a:srgbClr val="DD9D31"/>
            </a:solidFill>
            <a:prstDash val="solid"/>
          </a:ln>
        </p:spPr>
        <p:txBody>
          <a:bodyPr anchorCtr="1"/>
          <a:lstStyle/>
          <a:p>
            <a:pPr lvl="0" algn="ctr"/>
            <a:r>
              <a:rPr lang="lv-LV">
                <a:solidFill>
                  <a:srgbClr val="000000"/>
                </a:solidFill>
                <a:latin typeface="Calibri"/>
              </a:rPr>
              <a:t>Past simple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5F8D0221-D0FE-4393-9247-7D73B043F5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0100" y="1977764"/>
            <a:ext cx="10515600" cy="44839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0B5A4-0E2C-4D0E-B400-A82B05A3A5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solidFill>
            <a:srgbClr val="AC3EC1"/>
          </a:solidFill>
          <a:ln w="9528" cap="rnd">
            <a:solidFill>
              <a:srgbClr val="DD9D31"/>
            </a:solidFill>
            <a:prstDash val="solid"/>
          </a:ln>
        </p:spPr>
        <p:txBody>
          <a:bodyPr anchorCtr="1"/>
          <a:lstStyle/>
          <a:p>
            <a:pPr lvl="0" algn="ctr"/>
            <a:r>
              <a:rPr lang="lv-LV">
                <a:solidFill>
                  <a:srgbClr val="000000"/>
                </a:solidFill>
                <a:latin typeface="Calibri"/>
              </a:rPr>
              <a:t>Past simple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5EEFF8-0816-4666-A698-905CA93CB90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46111" y="1853248"/>
            <a:ext cx="9404723" cy="4434663"/>
          </a:xfrm>
          <a:gradFill>
            <a:gsLst>
              <a:gs pos="0">
                <a:srgbClr val="DEA03F"/>
              </a:gs>
              <a:gs pos="100000">
                <a:srgbClr val="B88228"/>
              </a:gs>
            </a:gsLst>
            <a:lin ang="5400000"/>
          </a:gradFill>
          <a:ln w="9528" cap="rnd">
            <a:solidFill>
              <a:srgbClr val="DD9D31"/>
            </a:solidFill>
            <a:prstDash val="solid"/>
          </a:ln>
          <a:effectLst>
            <a:outerShdw dist="38103" dir="5400000" algn="tl">
              <a:srgbClr val="000000">
                <a:alpha val="35000"/>
              </a:srgbClr>
            </a:outerShdw>
          </a:effectLst>
        </p:spPr>
        <p:txBody>
          <a:bodyPr/>
          <a:lstStyle/>
          <a:p>
            <a:pPr lvl="0"/>
            <a:r>
              <a:rPr lang="lv-LV" dirty="0"/>
              <a:t>Apgalvojuma formā ir:</a:t>
            </a:r>
          </a:p>
          <a:p>
            <a:pPr lvl="0"/>
            <a:r>
              <a:rPr lang="lv-LV" dirty="0">
                <a:solidFill>
                  <a:srgbClr val="FF0000"/>
                </a:solidFill>
              </a:rPr>
              <a:t>Went</a:t>
            </a:r>
            <a:r>
              <a:rPr lang="lv-LV" dirty="0"/>
              <a:t> vai cits vārds kā piemēram (</a:t>
            </a:r>
            <a:r>
              <a:rPr lang="lv-LV" dirty="0">
                <a:solidFill>
                  <a:srgbClr val="FF0000"/>
                </a:solidFill>
              </a:rPr>
              <a:t>ate;swam</a:t>
            </a:r>
            <a:r>
              <a:rPr lang="lv-LV" dirty="0"/>
              <a:t>)</a:t>
            </a:r>
          </a:p>
          <a:p>
            <a:pPr lvl="0"/>
            <a:r>
              <a:rPr lang="lv-LV" dirty="0"/>
              <a:t>Nolieguma formā ir:</a:t>
            </a:r>
          </a:p>
          <a:p>
            <a:pPr lvl="0"/>
            <a:r>
              <a:rPr lang="lv-LV" dirty="0">
                <a:solidFill>
                  <a:srgbClr val="FF0000"/>
                </a:solidFill>
              </a:rPr>
              <a:t>Went</a:t>
            </a:r>
            <a:r>
              <a:rPr lang="lv-LV" dirty="0"/>
              <a:t> nomaina uz pamatformu</a:t>
            </a:r>
          </a:p>
          <a:p>
            <a:pPr lvl="0"/>
            <a:r>
              <a:rPr lang="lv-LV" dirty="0"/>
              <a:t>Šajā gadījumā: </a:t>
            </a:r>
            <a:r>
              <a:rPr lang="lv-LV" dirty="0">
                <a:solidFill>
                  <a:srgbClr val="FF0000"/>
                </a:solidFill>
              </a:rPr>
              <a:t>go</a:t>
            </a:r>
          </a:p>
          <a:p>
            <a:pPr lvl="0"/>
            <a:r>
              <a:rPr lang="lv-LV" dirty="0"/>
              <a:t>Piemērs:</a:t>
            </a:r>
          </a:p>
          <a:p>
            <a:pPr lvl="0"/>
            <a:r>
              <a:rPr lang="lv-LV" dirty="0"/>
              <a:t>He </a:t>
            </a:r>
            <a:r>
              <a:rPr lang="lv-LV" dirty="0">
                <a:solidFill>
                  <a:srgbClr val="FF0000"/>
                </a:solidFill>
              </a:rPr>
              <a:t>went</a:t>
            </a:r>
            <a:r>
              <a:rPr lang="lv-LV" dirty="0"/>
              <a:t>/He did not </a:t>
            </a:r>
            <a:r>
              <a:rPr lang="lv-LV" dirty="0">
                <a:solidFill>
                  <a:srgbClr val="FF0000"/>
                </a:solidFill>
              </a:rPr>
              <a:t>go</a:t>
            </a:r>
          </a:p>
          <a:p>
            <a:pPr lvl="0"/>
            <a:endParaRPr lang="lv-LV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07F28-9426-4095-8B57-B68624F8820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131423" cy="1456264"/>
          </a:xfrm>
          <a:gradFill>
            <a:gsLst>
              <a:gs pos="0">
                <a:srgbClr val="CDDEB9"/>
              </a:gs>
              <a:gs pos="100000">
                <a:srgbClr val="ABC986">
                  <a:alpha val="74000"/>
                </a:srgbClr>
              </a:gs>
            </a:gsLst>
            <a:lin ang="5400000"/>
          </a:gradFill>
          <a:ln w="9528" cap="rnd">
            <a:solidFill>
              <a:srgbClr val="90BA4C"/>
            </a:solidFill>
            <a:prstDash val="solid"/>
          </a:ln>
        </p:spPr>
        <p:txBody>
          <a:bodyPr anchorCtr="1"/>
          <a:lstStyle/>
          <a:p>
            <a:pPr lvl="0" algn="ctr"/>
            <a:r>
              <a:rPr lang="lv-LV">
                <a:solidFill>
                  <a:srgbClr val="000000"/>
                </a:solidFill>
                <a:latin typeface="Calibri"/>
              </a:rPr>
              <a:t>Past simple</a:t>
            </a:r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53BF3-59CA-48A1-92A7-FA5259CBDEC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85800" y="2142064"/>
            <a:ext cx="10131423" cy="4563536"/>
          </a:xfrm>
          <a:solidFill>
            <a:srgbClr val="000066"/>
          </a:solidFill>
        </p:spPr>
        <p:txBody>
          <a:bodyPr/>
          <a:lstStyle/>
          <a:p>
            <a:pPr lvl="0">
              <a:buNone/>
            </a:pPr>
            <a:r>
              <a:rPr lang="lv-LV" dirty="0">
                <a:latin typeface="Calibri Light"/>
              </a:rPr>
              <a:t>Jautājuma formā sākas ar:</a:t>
            </a:r>
          </a:p>
          <a:p>
            <a:pPr lvl="0">
              <a:buNone/>
            </a:pPr>
            <a:r>
              <a:rPr lang="lv-LV" dirty="0">
                <a:solidFill>
                  <a:srgbClr val="FF0000"/>
                </a:solidFill>
                <a:latin typeface="Calibri Light"/>
              </a:rPr>
              <a:t>Did</a:t>
            </a:r>
          </a:p>
          <a:p>
            <a:pPr lvl="0">
              <a:buNone/>
            </a:pPr>
            <a:r>
              <a:rPr lang="lv-LV" dirty="0">
                <a:latin typeface="Calibri Light"/>
              </a:rPr>
              <a:t>Piemēri: </a:t>
            </a:r>
            <a:r>
              <a:rPr lang="lv-LV" dirty="0">
                <a:solidFill>
                  <a:srgbClr val="FF0000"/>
                </a:solidFill>
                <a:latin typeface="Calibri Light"/>
              </a:rPr>
              <a:t>Did </a:t>
            </a:r>
            <a:r>
              <a:rPr lang="lv-LV" dirty="0">
                <a:latin typeface="Calibri Light"/>
              </a:rPr>
              <a:t>I </a:t>
            </a:r>
            <a:r>
              <a:rPr lang="lv-LV" dirty="0">
                <a:solidFill>
                  <a:srgbClr val="FF0000"/>
                </a:solidFill>
                <a:latin typeface="Calibri Light"/>
              </a:rPr>
              <a:t>go</a:t>
            </a:r>
            <a:r>
              <a:rPr lang="lv-LV" dirty="0">
                <a:latin typeface="Calibri Light"/>
              </a:rPr>
              <a:t>?</a:t>
            </a:r>
          </a:p>
          <a:p>
            <a:pPr lvl="0">
              <a:buNone/>
            </a:pPr>
            <a:r>
              <a:rPr lang="lv-LV" dirty="0">
                <a:latin typeface="Calibri Light"/>
              </a:rPr>
              <a:t>Veidošana:</a:t>
            </a:r>
          </a:p>
          <a:p>
            <a:r>
              <a:rPr lang="lv-LV" dirty="0"/>
              <a:t>Personal pronoun + verb in past simple = Affirmative form</a:t>
            </a:r>
          </a:p>
          <a:p>
            <a:r>
              <a:rPr lang="lv-LV" dirty="0"/>
              <a:t>Personal pronoun + did + not + verb in base form =  Negative form</a:t>
            </a:r>
          </a:p>
          <a:p>
            <a:r>
              <a:rPr lang="lv-LV" dirty="0"/>
              <a:t>Did +  personal pronoun + verb in base form = Intterrogative form</a:t>
            </a:r>
          </a:p>
          <a:p>
            <a:pPr lvl="0">
              <a:buNone/>
            </a:pPr>
            <a:endParaRPr lang="en-US" dirty="0">
              <a:latin typeface="Calibri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BC121-6D66-4239-A3F6-BDD2781EB94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lv-LV" dirty="0"/>
              <a:t>Saīsinātās formas (past simple)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AE5B8-1350-4548-8F91-FD41536B034A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/>
              <a:t>Noliegums</a:t>
            </a:r>
          </a:p>
          <a:p>
            <a:pPr lvl="0"/>
            <a:r>
              <a:rPr lang="lv-LV"/>
              <a:t>I did not play</a:t>
            </a:r>
          </a:p>
          <a:p>
            <a:pPr lvl="0"/>
            <a:endParaRPr lang="lv-LV"/>
          </a:p>
          <a:p>
            <a:pPr marL="0" lvl="0" indent="0">
              <a:buNone/>
            </a:pPr>
            <a:r>
              <a:rPr lang="lv-LV"/>
              <a:t>(Saisināti:I didn’t play)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0F8DE-B737-4A57-B7C1-61035EA02B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6115" y="691624"/>
            <a:ext cx="10515600" cy="1456264"/>
          </a:xfrm>
          <a:gradFill>
            <a:gsLst>
              <a:gs pos="0">
                <a:srgbClr val="DEA03F"/>
              </a:gs>
              <a:gs pos="100000">
                <a:srgbClr val="B88228"/>
              </a:gs>
            </a:gsLst>
            <a:lin ang="5400000"/>
          </a:gradFill>
          <a:effectLst>
            <a:outerShdw dist="38103" dir="5400000" algn="tl">
              <a:srgbClr val="000000">
                <a:alpha val="65000"/>
              </a:srgbClr>
            </a:outerShdw>
          </a:effectLst>
        </p:spPr>
        <p:txBody>
          <a:bodyPr anchorCtr="1"/>
          <a:lstStyle/>
          <a:p>
            <a:pPr lvl="0" algn="ctr"/>
            <a:r>
              <a:rPr lang="lv-LV">
                <a:latin typeface="Calibri"/>
              </a:rPr>
              <a:t>Past continuos </a:t>
            </a:r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5FB76350-C84D-4F02-94F5-65912EACDB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115" y="2147888"/>
            <a:ext cx="10515600" cy="442522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797A2-6F6A-4B31-8BDE-2BEA835DDA2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131423" cy="1456264"/>
          </a:xfrm>
          <a:solidFill>
            <a:srgbClr val="90BA4C"/>
          </a:solidFill>
          <a:ln w="25402" cap="rnd">
            <a:solidFill>
              <a:srgbClr val="FFFFFF"/>
            </a:solidFill>
            <a:prstDash val="solid"/>
          </a:ln>
        </p:spPr>
        <p:txBody>
          <a:bodyPr/>
          <a:lstStyle/>
          <a:p>
            <a:pPr lvl="0" algn="ctr"/>
            <a:r>
              <a:rPr lang="lv-LV" dirty="0">
                <a:latin typeface="Calibri"/>
              </a:rPr>
              <a:t>Past continuos</a:t>
            </a:r>
            <a:endParaRPr lang="en-US" dirty="0">
              <a:latin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59672-C1EA-4EEA-A1A6-927D66E815E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85800" y="2142064"/>
            <a:ext cx="10131423" cy="4461936"/>
          </a:xfrm>
          <a:gradFill>
            <a:gsLst>
              <a:gs pos="0">
                <a:srgbClr val="B6DACF"/>
              </a:gs>
              <a:gs pos="100000">
                <a:srgbClr val="84C3B1">
                  <a:alpha val="74000"/>
                </a:srgbClr>
              </a:gs>
            </a:gsLst>
            <a:lin ang="5400000"/>
          </a:gradFill>
          <a:ln w="9528" cap="rnd">
            <a:solidFill>
              <a:srgbClr val="46B298"/>
            </a:solidFill>
            <a:prstDash val="solid"/>
          </a:ln>
        </p:spPr>
        <p:txBody>
          <a:bodyPr/>
          <a:lstStyle/>
          <a:p>
            <a:pPr lvl="0"/>
            <a:r>
              <a:rPr lang="lv-LV" dirty="0">
                <a:solidFill>
                  <a:srgbClr val="000000"/>
                </a:solidFill>
              </a:rPr>
              <a:t>Veidošana:</a:t>
            </a:r>
          </a:p>
          <a:p>
            <a:pPr lvl="0"/>
            <a:r>
              <a:rPr lang="lv-LV" dirty="0">
                <a:solidFill>
                  <a:srgbClr val="FF0000"/>
                </a:solidFill>
              </a:rPr>
              <a:t>Personal pronoun+was/were+ verb galotne ing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Nolieguma forma:</a:t>
            </a:r>
          </a:p>
          <a:p>
            <a:pPr lvl="0"/>
            <a:r>
              <a:rPr lang="lv-LV" dirty="0">
                <a:solidFill>
                  <a:srgbClr val="FF0000"/>
                </a:solidFill>
              </a:rPr>
              <a:t>Personal pronoun +was/were+not+verb galotne ing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Jautājuma forma:</a:t>
            </a:r>
          </a:p>
          <a:p>
            <a:pPr lvl="0"/>
            <a:r>
              <a:rPr lang="lv-LV" dirty="0">
                <a:solidFill>
                  <a:srgbClr val="FF0000"/>
                </a:solidFill>
              </a:rPr>
              <a:t>was/were+personal pronoun+ verb galotne ing</a:t>
            </a:r>
          </a:p>
          <a:p>
            <a:pPr lvl="0"/>
            <a:endParaRPr lang="lv-LV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424BE-1909-40ED-84E7-AE26687B27D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lv-LV"/>
              <a:t>Saisinātās formas(past continuos)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BE9FE-AFA2-4042-A925-CADC3299D2B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85800" y="2237756"/>
            <a:ext cx="10131423" cy="3649132"/>
          </a:xfrm>
        </p:spPr>
        <p:txBody>
          <a:bodyPr/>
          <a:lstStyle/>
          <a:p>
            <a:pPr lvl="0"/>
            <a:r>
              <a:rPr lang="lv-LV"/>
              <a:t>Noliegums:</a:t>
            </a:r>
          </a:p>
          <a:p>
            <a:pPr lvl="0"/>
            <a:r>
              <a:rPr lang="lv-LV"/>
              <a:t>I was not play</a:t>
            </a:r>
          </a:p>
          <a:p>
            <a:pPr lvl="0"/>
            <a:r>
              <a:rPr lang="lv-LV"/>
              <a:t>He was not play</a:t>
            </a:r>
          </a:p>
          <a:p>
            <a:pPr lvl="0"/>
            <a:r>
              <a:rPr lang="lv-LV"/>
              <a:t>They were not play</a:t>
            </a:r>
          </a:p>
          <a:p>
            <a:pPr lvl="0"/>
            <a:endParaRPr lang="lv-LV"/>
          </a:p>
          <a:p>
            <a:pPr lvl="0"/>
            <a:r>
              <a:rPr lang="lv-LV"/>
              <a:t>(saisināti:I wasn’t play)</a:t>
            </a:r>
          </a:p>
          <a:p>
            <a:pPr lvl="0"/>
            <a:r>
              <a:rPr lang="lv-LV"/>
              <a:t>(saīsināti:He wasn’t play)</a:t>
            </a:r>
          </a:p>
          <a:p>
            <a:pPr lvl="0"/>
            <a:r>
              <a:rPr lang="lv-LV"/>
              <a:t>(saisināti:They weren’t play)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49EE2-CA6F-4A36-884E-36EDEE287E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131423" cy="1456264"/>
          </a:xfrm>
          <a:solidFill>
            <a:srgbClr val="DD9D31"/>
          </a:solidFill>
          <a:ln w="19046" cap="rnd">
            <a:solidFill>
              <a:srgbClr val="A27221"/>
            </a:solidFill>
            <a:prstDash val="solid"/>
          </a:ln>
        </p:spPr>
        <p:txBody>
          <a:bodyPr/>
          <a:lstStyle/>
          <a:p>
            <a:pPr lvl="0" algn="ctr"/>
            <a:r>
              <a:rPr lang="lv-LV" dirty="0">
                <a:latin typeface="Calibri"/>
              </a:rPr>
              <a:t>Present continuos vs past continuos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78EB0-A727-47FA-A293-22E88DD146F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85800" y="2129115"/>
            <a:ext cx="10131423" cy="4384574"/>
          </a:xfrm>
          <a:solidFill>
            <a:srgbClr val="477BD1"/>
          </a:solidFill>
          <a:ln w="19046" cap="rnd">
            <a:solidFill>
              <a:srgbClr val="325999"/>
            </a:solidFill>
            <a:prstDash val="solid"/>
          </a:ln>
        </p:spPr>
        <p:txBody>
          <a:bodyPr/>
          <a:lstStyle/>
          <a:p>
            <a:pPr lvl="0"/>
            <a:r>
              <a:rPr lang="lv-LV"/>
              <a:t>Piemērs:</a:t>
            </a:r>
          </a:p>
          <a:p>
            <a:pPr lvl="0"/>
            <a:r>
              <a:rPr lang="lv-LV"/>
              <a:t>He is playing </a:t>
            </a:r>
          </a:p>
          <a:p>
            <a:pPr lvl="0"/>
            <a:r>
              <a:rPr lang="lv-LV"/>
              <a:t>Ja mēs ieliktu was/were tad tas nebūtu vairs ilgstošā tagadne,bet ilgstošā pagātne</a:t>
            </a:r>
          </a:p>
          <a:p>
            <a:pPr lvl="0"/>
            <a:r>
              <a:rPr lang="lv-LV">
                <a:solidFill>
                  <a:srgbClr val="000000"/>
                </a:solidFill>
              </a:rPr>
              <a:t>He </a:t>
            </a:r>
            <a:r>
              <a:rPr lang="lv-LV">
                <a:solidFill>
                  <a:srgbClr val="FF0000"/>
                </a:solidFill>
              </a:rPr>
              <a:t>was</a:t>
            </a:r>
            <a:r>
              <a:rPr lang="lv-LV">
                <a:solidFill>
                  <a:srgbClr val="000000"/>
                </a:solidFill>
              </a:rPr>
              <a:t> play</a:t>
            </a:r>
            <a:r>
              <a:rPr lang="lv-LV">
                <a:solidFill>
                  <a:srgbClr val="FF0000"/>
                </a:solidFill>
              </a:rPr>
              <a:t>ing</a:t>
            </a:r>
          </a:p>
          <a:p>
            <a:pPr lvl="0"/>
            <a:r>
              <a:rPr lang="lv-LV">
                <a:solidFill>
                  <a:srgbClr val="000000"/>
                </a:solidFill>
              </a:rPr>
              <a:t>Tā jau ir ilgstošā pagātne nevis vienkāršā tagadne nesajauciet ar pagātni!</a:t>
            </a:r>
            <a:endParaRPr lang="en-US">
              <a:solidFill>
                <a:srgbClr val="000000"/>
              </a:solidFill>
            </a:endParaRPr>
          </a:p>
          <a:p>
            <a:pPr lvl="0"/>
            <a:endParaRPr lang="lv-LV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43603-BECF-4FB4-AEDE-86E8D57B6C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685269"/>
            <a:ext cx="10131423" cy="1456264"/>
          </a:xfrm>
          <a:gradFill>
            <a:gsLst>
              <a:gs pos="0">
                <a:srgbClr val="50B49B"/>
              </a:gs>
              <a:gs pos="100000">
                <a:srgbClr val="3A947E"/>
              </a:gs>
            </a:gsLst>
            <a:lin ang="5400000"/>
          </a:gradFill>
          <a:effectLst>
            <a:outerShdw dist="38103" dir="5400000" algn="tl">
              <a:srgbClr val="000000">
                <a:alpha val="65000"/>
              </a:srgbClr>
            </a:outerShdw>
          </a:effectLst>
        </p:spPr>
        <p:txBody>
          <a:bodyPr/>
          <a:lstStyle/>
          <a:p>
            <a:pPr lvl="0" algn="ctr"/>
            <a:r>
              <a:rPr lang="lv-LV" dirty="0">
                <a:solidFill>
                  <a:srgbClr val="000000"/>
                </a:solidFill>
                <a:latin typeface="Calibri"/>
              </a:rPr>
              <a:t>Past perfect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9B0E4C73-CD83-4886-9051-E535D40BB5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8395764"/>
              </p:ext>
            </p:extLst>
          </p:nvPr>
        </p:nvGraphicFramePr>
        <p:xfrm>
          <a:off x="685800" y="2141533"/>
          <a:ext cx="10131423" cy="3751266"/>
        </p:xfrm>
        <a:graphic>
          <a:graphicData uri="http://schemas.openxmlformats.org/drawingml/2006/table">
            <a:tbl>
              <a:tblPr firstRow="1" bandRow="1">
                <a:effectLst/>
                <a:tableStyleId>{00A15C55-8517-42AA-B614-E9B94910E393}</a:tableStyleId>
              </a:tblPr>
              <a:tblGrid>
                <a:gridCol w="3377141">
                  <a:extLst>
                    <a:ext uri="{9D8B030D-6E8A-4147-A177-3AD203B41FA5}">
                      <a16:colId xmlns:a16="http://schemas.microsoft.com/office/drawing/2014/main" val="2777984901"/>
                    </a:ext>
                  </a:extLst>
                </a:gridCol>
                <a:gridCol w="3377141">
                  <a:extLst>
                    <a:ext uri="{9D8B030D-6E8A-4147-A177-3AD203B41FA5}">
                      <a16:colId xmlns:a16="http://schemas.microsoft.com/office/drawing/2014/main" val="4155417516"/>
                    </a:ext>
                  </a:extLst>
                </a:gridCol>
                <a:gridCol w="3377141">
                  <a:extLst>
                    <a:ext uri="{9D8B030D-6E8A-4147-A177-3AD203B41FA5}">
                      <a16:colId xmlns:a16="http://schemas.microsoft.com/office/drawing/2014/main" val="335924616"/>
                    </a:ext>
                  </a:extLst>
                </a:gridCol>
              </a:tblGrid>
              <a:tr h="448402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Apgalvojuma forma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Nolieguma forma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Jautājuma forma</a:t>
                      </a:r>
                    </a:p>
                  </a:txBody>
                  <a:tcPr marL="77804" marR="77804"/>
                </a:tc>
                <a:extLst>
                  <a:ext uri="{0D108BD9-81ED-4DB2-BD59-A6C34878D82A}">
                    <a16:rowId xmlns:a16="http://schemas.microsoft.com/office/drawing/2014/main" val="3924065527"/>
                  </a:ext>
                </a:extLst>
              </a:tr>
              <a:tr h="412858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 had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 had not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Had I gone ?</a:t>
                      </a:r>
                    </a:p>
                  </a:txBody>
                  <a:tcPr marL="77804" marR="77804"/>
                </a:tc>
                <a:extLst>
                  <a:ext uri="{0D108BD9-81ED-4DB2-BD59-A6C34878D82A}">
                    <a16:rowId xmlns:a16="http://schemas.microsoft.com/office/drawing/2014/main" val="803501321"/>
                  </a:ext>
                </a:extLst>
              </a:tr>
              <a:tr h="412858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had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had not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Had You gone ?</a:t>
                      </a:r>
                    </a:p>
                  </a:txBody>
                  <a:tcPr marL="77804" marR="77804"/>
                </a:tc>
                <a:extLst>
                  <a:ext uri="{0D108BD9-81ED-4DB2-BD59-A6C34878D82A}">
                    <a16:rowId xmlns:a16="http://schemas.microsoft.com/office/drawing/2014/main" val="12534760"/>
                  </a:ext>
                </a:extLst>
              </a:tr>
              <a:tr h="412858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He had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He had not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Had He gone ?</a:t>
                      </a:r>
                    </a:p>
                  </a:txBody>
                  <a:tcPr marL="77804" marR="77804"/>
                </a:tc>
                <a:extLst>
                  <a:ext uri="{0D108BD9-81ED-4DB2-BD59-A6C34878D82A}">
                    <a16:rowId xmlns:a16="http://schemas.microsoft.com/office/drawing/2014/main" val="1700005841"/>
                  </a:ext>
                </a:extLst>
              </a:tr>
              <a:tr h="412858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She had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She had not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Had she gone ?</a:t>
                      </a:r>
                    </a:p>
                  </a:txBody>
                  <a:tcPr marL="77804" marR="77804"/>
                </a:tc>
                <a:extLst>
                  <a:ext uri="{0D108BD9-81ED-4DB2-BD59-A6C34878D82A}">
                    <a16:rowId xmlns:a16="http://schemas.microsoft.com/office/drawing/2014/main" val="3480799603"/>
                  </a:ext>
                </a:extLst>
              </a:tr>
              <a:tr h="412858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It had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It had not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Had It gone ?</a:t>
                      </a:r>
                    </a:p>
                  </a:txBody>
                  <a:tcPr marL="77804" marR="77804"/>
                </a:tc>
                <a:extLst>
                  <a:ext uri="{0D108BD9-81ED-4DB2-BD59-A6C34878D82A}">
                    <a16:rowId xmlns:a16="http://schemas.microsoft.com/office/drawing/2014/main" val="3656552606"/>
                  </a:ext>
                </a:extLst>
              </a:tr>
              <a:tr h="412858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We had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We had not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Had We gone ?</a:t>
                      </a:r>
                    </a:p>
                  </a:txBody>
                  <a:tcPr marL="77804" marR="77804"/>
                </a:tc>
                <a:extLst>
                  <a:ext uri="{0D108BD9-81ED-4DB2-BD59-A6C34878D82A}">
                    <a16:rowId xmlns:a16="http://schemas.microsoft.com/office/drawing/2014/main" val="3543380720"/>
                  </a:ext>
                </a:extLst>
              </a:tr>
              <a:tr h="412858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had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had not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Had You gone ?</a:t>
                      </a:r>
                    </a:p>
                  </a:txBody>
                  <a:tcPr marL="77804" marR="77804"/>
                </a:tc>
                <a:extLst>
                  <a:ext uri="{0D108BD9-81ED-4DB2-BD59-A6C34878D82A}">
                    <a16:rowId xmlns:a16="http://schemas.microsoft.com/office/drawing/2014/main" val="19839659"/>
                  </a:ext>
                </a:extLst>
              </a:tr>
              <a:tr h="412858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They had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They had not gone</a:t>
                      </a:r>
                    </a:p>
                  </a:txBody>
                  <a:tcPr marL="77804" marR="77804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Had They gone ?</a:t>
                      </a:r>
                    </a:p>
                  </a:txBody>
                  <a:tcPr marL="77804" marR="77804"/>
                </a:tc>
                <a:extLst>
                  <a:ext uri="{0D108BD9-81ED-4DB2-BD59-A6C34878D82A}">
                    <a16:rowId xmlns:a16="http://schemas.microsoft.com/office/drawing/2014/main" val="1763579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72C7C-F3F0-4803-BDFB-23FD05799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>Veidošana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96B41-8AEE-46F1-A3FA-CD4F0E996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/>
              <a:t>Veidošana:</a:t>
            </a:r>
          </a:p>
          <a:p>
            <a:r>
              <a:rPr lang="lv-LV" dirty="0"/>
              <a:t>Personal pronoun + had + verb in past partciple = Amffirmative form</a:t>
            </a:r>
          </a:p>
          <a:p>
            <a:r>
              <a:rPr lang="lv-LV" dirty="0"/>
              <a:t>Personal pronoun + had + not + verb in past particple = Negative form</a:t>
            </a:r>
          </a:p>
          <a:p>
            <a:r>
              <a:rPr lang="lv-LV" dirty="0"/>
              <a:t>Had + personal pronoun + verb in past particple = Interrogative form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782787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5938-25CB-4D96-947F-7B357BDA4E6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350873"/>
            <a:ext cx="10131423" cy="1456264"/>
          </a:xfrm>
          <a:gradFill>
            <a:gsLst>
              <a:gs pos="0">
                <a:srgbClr val="E35A51"/>
              </a:gs>
              <a:gs pos="100000">
                <a:srgbClr val="CA382C"/>
              </a:gs>
            </a:gsLst>
            <a:lin ang="5400000"/>
          </a:gradFill>
          <a:effectLst>
            <a:outerShdw dist="38103" dir="5400000" algn="tl">
              <a:srgbClr val="000000">
                <a:alpha val="65000"/>
              </a:srgbClr>
            </a:outerShdw>
          </a:effectLst>
        </p:spPr>
        <p:txBody>
          <a:bodyPr anchorCtr="1"/>
          <a:lstStyle/>
          <a:p>
            <a:pPr lvl="0" algn="ctr"/>
            <a:r>
              <a:rPr lang="lv-LV">
                <a:latin typeface="Calibri"/>
              </a:rPr>
              <a:t>Present simple</a:t>
            </a:r>
            <a:endParaRPr lang="en-US">
              <a:latin typeface="Calibri"/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985691F4-7D1B-4612-815A-5C01D011E0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807136"/>
            <a:ext cx="10131422" cy="449306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1BA30BE-8F7A-4783-BCDB-6A9CF733E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83822"/>
            <a:ext cx="9891888" cy="1682045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lv-LV" dirty="0"/>
              <a:t>Present Future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8FE81B-85DE-4C6E-A207-024FB2150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4253086"/>
            <a:ext cx="10131423" cy="3649132"/>
          </a:xfrm>
        </p:spPr>
        <p:txBody>
          <a:bodyPr/>
          <a:lstStyle/>
          <a:p>
            <a:endParaRPr lang="lv-LV" dirty="0"/>
          </a:p>
          <a:p>
            <a:endParaRPr lang="lv-LV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641C389-44DD-423A-9715-A35D6D42C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2065867"/>
            <a:ext cx="9891889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1D37A-31EC-451B-B12D-AF375B028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>Present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6A375-2A9E-442E-AEB1-EF1254BE8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/>
              <a:t>Veidošana:</a:t>
            </a:r>
          </a:p>
          <a:p>
            <a:r>
              <a:rPr lang="lv-LV" dirty="0"/>
              <a:t>Personal pronoun + shall/will + verb in base form = Amffirmative form</a:t>
            </a:r>
          </a:p>
          <a:p>
            <a:r>
              <a:rPr lang="lv-LV" dirty="0"/>
              <a:t>Personal pronoun + shall/will + not + verb in base form = Negative form</a:t>
            </a:r>
          </a:p>
          <a:p>
            <a:r>
              <a:rPr lang="lv-LV" dirty="0"/>
              <a:t>Shall/ Will + personal pronoun + verb in base form = Interrogative form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75390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EAF05-0818-4332-9732-C12F049949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0540" y="761036"/>
            <a:ext cx="10506739" cy="1503803"/>
          </a:xfrm>
          <a:solidFill>
            <a:srgbClr val="FF0000"/>
          </a:solidFill>
        </p:spPr>
        <p:txBody>
          <a:bodyPr/>
          <a:lstStyle/>
          <a:p>
            <a:pPr lvl="0" algn="ctr"/>
            <a:r>
              <a:rPr lang="lv-LV" dirty="0">
                <a:solidFill>
                  <a:srgbClr val="000000"/>
                </a:solidFill>
              </a:rPr>
              <a:t>Perfect Future</a:t>
            </a:r>
          </a:p>
        </p:txBody>
      </p:sp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482CAF2C-5ACF-4A2D-92D0-485B97FDF5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7929523"/>
              </p:ext>
            </p:extLst>
          </p:nvPr>
        </p:nvGraphicFramePr>
        <p:xfrm>
          <a:off x="650540" y="2264849"/>
          <a:ext cx="10506728" cy="333759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505196">
                  <a:extLst>
                    <a:ext uri="{9D8B030D-6E8A-4147-A177-3AD203B41FA5}">
                      <a16:colId xmlns:a16="http://schemas.microsoft.com/office/drawing/2014/main" val="1058553126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3041124294"/>
                    </a:ext>
                  </a:extLst>
                </a:gridCol>
                <a:gridCol w="3496336">
                  <a:extLst>
                    <a:ext uri="{9D8B030D-6E8A-4147-A177-3AD203B41FA5}">
                      <a16:colId xmlns:a16="http://schemas.microsoft.com/office/drawing/2014/main" val="1196059313"/>
                    </a:ext>
                  </a:extLst>
                </a:gridCol>
              </a:tblGrid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Apgalvojuma forma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Nolieguma forma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Jautājuma forma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85032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 will have 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 will not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Will I have ?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955801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will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will not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Will You have ? 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2612617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He will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He will not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Will He have ?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588104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She will have 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She will not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Will She have ?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514179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It will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It will not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Will It have ?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14119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We will have 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We will not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Will We have ?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05125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will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will not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Will You have ?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46350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They will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They will not have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Will They have ?</a:t>
                      </a:r>
                    </a:p>
                  </a:txBody>
                  <a:tcPr>
                    <a:solidFill>
                      <a:srgbClr val="1C3C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52765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3DAC5-3AC0-4294-83AD-4E97AA18DF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9973" y="99312"/>
            <a:ext cx="10515600" cy="1325559"/>
          </a:xfrm>
          <a:solidFill>
            <a:srgbClr val="358672"/>
          </a:solidFill>
        </p:spPr>
        <p:txBody>
          <a:bodyPr anchorCtr="1"/>
          <a:lstStyle/>
          <a:p>
            <a:pPr lvl="0" algn="ctr"/>
            <a:r>
              <a:rPr lang="lv-LV"/>
              <a:t>Perfect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6D2EA-A3F4-4896-89E7-D7AF99C70FC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99973" y="1424872"/>
            <a:ext cx="10515600" cy="5333814"/>
          </a:xfrm>
          <a:solidFill>
            <a:srgbClr val="812E91"/>
          </a:solidFill>
        </p:spPr>
        <p:txBody>
          <a:bodyPr/>
          <a:lstStyle/>
          <a:p>
            <a:pPr lvl="0"/>
            <a:r>
              <a:rPr lang="lv-LV" dirty="0"/>
              <a:t>Veidošana</a:t>
            </a:r>
          </a:p>
          <a:p>
            <a:pPr lvl="0"/>
            <a:r>
              <a:rPr lang="lv-LV" dirty="0"/>
              <a:t>Apgalvojuma forma:</a:t>
            </a:r>
          </a:p>
          <a:p>
            <a:pPr lvl="0"/>
            <a:r>
              <a:rPr lang="lv-LV" dirty="0"/>
              <a:t>Personal pronoun +will+have+verb</a:t>
            </a:r>
          </a:p>
          <a:p>
            <a:pPr lvl="0"/>
            <a:r>
              <a:rPr lang="lv-LV" dirty="0"/>
              <a:t>Nolieguma forma:</a:t>
            </a:r>
          </a:p>
          <a:p>
            <a:pPr lvl="0"/>
            <a:r>
              <a:rPr lang="lv-LV" dirty="0"/>
              <a:t>Personal pronoun +will+not+have+verb</a:t>
            </a:r>
          </a:p>
          <a:p>
            <a:pPr lvl="0"/>
            <a:r>
              <a:rPr lang="lv-LV" dirty="0"/>
              <a:t>Jautājuma forma:</a:t>
            </a:r>
          </a:p>
          <a:p>
            <a:pPr lvl="0"/>
            <a:r>
              <a:rPr lang="lv-LV" dirty="0"/>
              <a:t>Will+personal pronoun+have+verb</a:t>
            </a:r>
          </a:p>
          <a:p>
            <a:pPr lvl="0"/>
            <a:r>
              <a:rPr lang="lv-LV" dirty="0"/>
              <a:t>Saisinātās formas:</a:t>
            </a:r>
          </a:p>
          <a:p>
            <a:pPr lvl="0"/>
            <a:r>
              <a:rPr lang="lv-LV" dirty="0"/>
              <a:t>I will/I’ll</a:t>
            </a:r>
          </a:p>
          <a:p>
            <a:pPr lvl="0"/>
            <a:endParaRPr lang="lv-LV" dirty="0"/>
          </a:p>
          <a:p>
            <a:pPr lvl="0"/>
            <a:endParaRPr lang="lv-LV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81CD5-C488-423B-9F11-241EE67BCF5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lv-LV" dirty="0"/>
              <a:t>Saisinātās formas (future)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A4F33-69B9-4E98-8465-7B20B79EB441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/>
              <a:t>Apgalvojums:</a:t>
            </a:r>
          </a:p>
          <a:p>
            <a:pPr lvl="0"/>
            <a:r>
              <a:rPr lang="lv-LV" dirty="0"/>
              <a:t>I will play</a:t>
            </a:r>
          </a:p>
          <a:p>
            <a:pPr lvl="0"/>
            <a:r>
              <a:rPr lang="lv-LV" dirty="0"/>
              <a:t>(saīsināti: I’ll play)</a:t>
            </a:r>
          </a:p>
          <a:p>
            <a:pPr lvl="0"/>
            <a:r>
              <a:rPr lang="lv-LV" dirty="0"/>
              <a:t>Noliegums:</a:t>
            </a:r>
          </a:p>
          <a:p>
            <a:pPr lvl="0"/>
            <a:r>
              <a:rPr lang="lv-LV" dirty="0"/>
              <a:t>I will not play</a:t>
            </a:r>
          </a:p>
          <a:p>
            <a:pPr lvl="0"/>
            <a:r>
              <a:rPr lang="lv-LV" dirty="0"/>
              <a:t>(saīsināti: I’ll not play)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91D0E-80B5-4E02-AA83-BDD80CB93F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414671"/>
            <a:ext cx="10515600" cy="1325559"/>
          </a:xfrm>
          <a:solidFill>
            <a:srgbClr val="F3BAB5"/>
          </a:solidFill>
        </p:spPr>
        <p:txBody>
          <a:bodyPr anchorCtr="1"/>
          <a:lstStyle/>
          <a:p>
            <a:pPr lvl="0" algn="ctr"/>
            <a:r>
              <a:rPr lang="lv-LV"/>
              <a:t>Ciešamā un darāmā kārta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5545D-5B66-4F39-8C49-9ED2E38E4BC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740231"/>
            <a:ext cx="10515600" cy="4416012"/>
          </a:xfrm>
          <a:solidFill>
            <a:srgbClr val="00B0F0"/>
          </a:solidFill>
        </p:spPr>
        <p:txBody>
          <a:bodyPr/>
          <a:lstStyle/>
          <a:p>
            <a:pPr lvl="0">
              <a:lnSpc>
                <a:spcPct val="90000"/>
              </a:lnSpc>
            </a:pPr>
            <a:endParaRPr lang="lv-LV" dirty="0"/>
          </a:p>
          <a:p>
            <a:pPr lvl="0">
              <a:lnSpc>
                <a:spcPct val="90000"/>
              </a:lnSpc>
            </a:pPr>
            <a:r>
              <a:rPr lang="lv-LV" dirty="0"/>
              <a:t>Ciešamā kārta ir:</a:t>
            </a:r>
          </a:p>
          <a:p>
            <a:pPr lvl="0">
              <a:lnSpc>
                <a:spcPct val="90000"/>
              </a:lnSpc>
            </a:pPr>
            <a:r>
              <a:rPr lang="lv-LV" dirty="0"/>
              <a:t>Darbība, kas jau tika izdarīts:</a:t>
            </a:r>
          </a:p>
          <a:p>
            <a:pPr lvl="0">
              <a:lnSpc>
                <a:spcPct val="90000"/>
              </a:lnSpc>
            </a:pPr>
            <a:r>
              <a:rPr lang="lv-LV" dirty="0"/>
              <a:t>Piemērs:</a:t>
            </a:r>
          </a:p>
          <a:p>
            <a:pPr lvl="0">
              <a:lnSpc>
                <a:spcPct val="90000"/>
              </a:lnSpc>
            </a:pPr>
            <a:r>
              <a:rPr lang="lv-LV" dirty="0"/>
              <a:t>I opened the door    es atvēru durvis</a:t>
            </a:r>
          </a:p>
          <a:p>
            <a:pPr lvl="0">
              <a:lnSpc>
                <a:spcPct val="90000"/>
              </a:lnSpc>
            </a:pPr>
            <a:endParaRPr lang="lv-LV" dirty="0"/>
          </a:p>
          <a:p>
            <a:pPr lvl="0">
              <a:lnSpc>
                <a:spcPct val="90000"/>
              </a:lnSpc>
            </a:pPr>
            <a:r>
              <a:rPr lang="lv-LV" dirty="0"/>
              <a:t>Darāmā kārta ir:</a:t>
            </a:r>
          </a:p>
          <a:p>
            <a:pPr lvl="0">
              <a:lnSpc>
                <a:spcPct val="90000"/>
              </a:lnSpc>
            </a:pPr>
            <a:r>
              <a:rPr lang="lv-LV" dirty="0"/>
              <a:t>Darbiba, kas tiek darīts patlaban vai pašlaik:</a:t>
            </a:r>
          </a:p>
          <a:p>
            <a:pPr lvl="0">
              <a:lnSpc>
                <a:spcPct val="90000"/>
              </a:lnSpc>
            </a:pPr>
            <a:r>
              <a:rPr lang="lv-LV" dirty="0"/>
              <a:t>I open the door         es atveru durvis (patlaban vai pašlaik).</a:t>
            </a:r>
          </a:p>
          <a:p>
            <a:pPr marL="0" lvl="0" indent="0">
              <a:lnSpc>
                <a:spcPct val="90000"/>
              </a:lnSpc>
              <a:buNone/>
            </a:pPr>
            <a:endParaRPr lang="lv-LV" dirty="0"/>
          </a:p>
          <a:p>
            <a:pPr marL="0" lvl="0" indent="0">
              <a:lnSpc>
                <a:spcPct val="90000"/>
              </a:lnSpc>
              <a:buNone/>
            </a:pPr>
            <a:r>
              <a:rPr lang="lv-LV" dirty="0"/>
              <a:t>Darbības vārdu ciešamā un darāmā kārta atšķiras!</a:t>
            </a:r>
          </a:p>
          <a:p>
            <a:pPr lvl="0">
              <a:lnSpc>
                <a:spcPct val="90000"/>
              </a:lnSpc>
            </a:pPr>
            <a:endParaRPr lang="lv-LV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F29B4-5A02-4475-A639-3CE3C5243C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8199" y="673464"/>
            <a:ext cx="10515600" cy="1325559"/>
          </a:xfrm>
          <a:solidFill>
            <a:srgbClr val="7030A0"/>
          </a:solidFill>
        </p:spPr>
        <p:txBody>
          <a:bodyPr anchorCtr="1"/>
          <a:lstStyle/>
          <a:p>
            <a:pPr lvl="0" algn="ctr"/>
            <a:r>
              <a:rPr lang="lv-LV"/>
              <a:t>Darāmā kārta (tagadne)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5A9DC704-7B9B-42D2-BF2F-3A9B58DFE1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0264041"/>
              </p:ext>
            </p:extLst>
          </p:nvPr>
        </p:nvGraphicFramePr>
        <p:xfrm>
          <a:off x="698199" y="1999033"/>
          <a:ext cx="10506728" cy="340776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505196">
                  <a:extLst>
                    <a:ext uri="{9D8B030D-6E8A-4147-A177-3AD203B41FA5}">
                      <a16:colId xmlns:a16="http://schemas.microsoft.com/office/drawing/2014/main" val="2022078613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3022838461"/>
                    </a:ext>
                  </a:extLst>
                </a:gridCol>
                <a:gridCol w="3496336">
                  <a:extLst>
                    <a:ext uri="{9D8B030D-6E8A-4147-A177-3AD203B41FA5}">
                      <a16:colId xmlns:a16="http://schemas.microsoft.com/office/drawing/2014/main" val="3222269413"/>
                    </a:ext>
                  </a:extLst>
                </a:gridCol>
              </a:tblGrid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Apgalvojuma forma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Nolieguma forma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Jautājuma forma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4568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 do not draw 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Do I draw ?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33676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do not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Do you draw ?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81701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He draws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He does not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Does He draw ?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070276"/>
                  </a:ext>
                </a:extLst>
              </a:tr>
              <a:tr h="446099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She draws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She does not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Does she draw ?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45963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It draws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It does not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Does it draw ?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6800462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We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We do not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Do we draw ?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594914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do not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Do you draw ?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560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They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They do not draw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Do they draw ?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7595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F7EBF-ABE8-4A56-B73B-8ECD664FDAB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9858" y="559018"/>
            <a:ext cx="10535095" cy="1440015"/>
          </a:xfrm>
          <a:solidFill>
            <a:srgbClr val="F9DCDA"/>
          </a:solidFill>
        </p:spPr>
        <p:txBody>
          <a:bodyPr anchorCtr="1"/>
          <a:lstStyle/>
          <a:p>
            <a:pPr lvl="0" algn="ctr"/>
            <a:r>
              <a:rPr lang="lv-LV">
                <a:solidFill>
                  <a:srgbClr val="000000"/>
                </a:solidFill>
              </a:rPr>
              <a:t>Darāmā kārta (ilgstošā tagadne)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88D4D921-4ED8-4A88-A3C6-C23FA65924F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29858" y="1999033"/>
          <a:ext cx="10535094" cy="403293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511698">
                  <a:extLst>
                    <a:ext uri="{9D8B030D-6E8A-4147-A177-3AD203B41FA5}">
                      <a16:colId xmlns:a16="http://schemas.microsoft.com/office/drawing/2014/main" val="1967485358"/>
                    </a:ext>
                  </a:extLst>
                </a:gridCol>
                <a:gridCol w="3511698">
                  <a:extLst>
                    <a:ext uri="{9D8B030D-6E8A-4147-A177-3AD203B41FA5}">
                      <a16:colId xmlns:a16="http://schemas.microsoft.com/office/drawing/2014/main" val="1075034690"/>
                    </a:ext>
                  </a:extLst>
                </a:gridCol>
                <a:gridCol w="3511698">
                  <a:extLst>
                    <a:ext uri="{9D8B030D-6E8A-4147-A177-3AD203B41FA5}">
                      <a16:colId xmlns:a16="http://schemas.microsoft.com/office/drawing/2014/main" val="2972402391"/>
                    </a:ext>
                  </a:extLst>
                </a:gridCol>
              </a:tblGrid>
              <a:tr h="375333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Apalvojuma forma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Nolieguma forma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Jautājuma forma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327975"/>
                  </a:ext>
                </a:extLst>
              </a:tr>
              <a:tr h="375333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 am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 am not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Am I drawing </a:t>
                      </a:r>
                      <a:r>
                        <a:rPr lang="lv-LV" sz="2400"/>
                        <a:t>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969881"/>
                  </a:ext>
                </a:extLst>
              </a:tr>
              <a:tr h="375333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are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are not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Are you drawing </a:t>
                      </a:r>
                      <a:r>
                        <a:rPr lang="lv-LV" sz="2400"/>
                        <a:t>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930994"/>
                  </a:ext>
                </a:extLst>
              </a:tr>
              <a:tr h="375333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He is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He is not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Is He drawing </a:t>
                      </a:r>
                      <a:r>
                        <a:rPr lang="lv-LV" sz="2400"/>
                        <a:t>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2626830"/>
                  </a:ext>
                </a:extLst>
              </a:tr>
              <a:tr h="375333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She is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She is not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Is She Drawing </a:t>
                      </a:r>
                      <a:r>
                        <a:rPr lang="lv-LV" sz="2400"/>
                        <a:t>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944107"/>
                  </a:ext>
                </a:extLst>
              </a:tr>
              <a:tr h="375333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It is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It is not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Is It drawing </a:t>
                      </a:r>
                      <a:r>
                        <a:rPr lang="lv-LV" sz="2400"/>
                        <a:t>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376280"/>
                  </a:ext>
                </a:extLst>
              </a:tr>
              <a:tr h="373687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We are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We are not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Are We drawing </a:t>
                      </a:r>
                      <a:r>
                        <a:rPr lang="lv-LV" sz="2400"/>
                        <a:t>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237669"/>
                  </a:ext>
                </a:extLst>
              </a:tr>
              <a:tr h="375333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are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are not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Are You drawing </a:t>
                      </a:r>
                      <a:r>
                        <a:rPr lang="lv-LV" sz="2400"/>
                        <a:t>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915475"/>
                  </a:ext>
                </a:extLst>
              </a:tr>
              <a:tr h="408599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They are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They are not drawing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Are they drawing </a:t>
                      </a:r>
                      <a:r>
                        <a:rPr lang="lv-LV" sz="2400"/>
                        <a:t>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90878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909FC-D3DA-4AA5-AB37-48747642EEB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8708" y="539477"/>
            <a:ext cx="10535095" cy="1310582"/>
          </a:xfrm>
          <a:solidFill>
            <a:srgbClr val="46B298"/>
          </a:solidFill>
        </p:spPr>
        <p:txBody>
          <a:bodyPr anchorCtr="1"/>
          <a:lstStyle/>
          <a:p>
            <a:pPr lvl="0" algn="ctr"/>
            <a:r>
              <a:rPr lang="lv-LV"/>
              <a:t>Darāmā kārta (saliktā tagadne)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723B5D00-8DDC-4534-8CB1-938AB3CC6C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99477"/>
              </p:ext>
            </p:extLst>
          </p:nvPr>
        </p:nvGraphicFramePr>
        <p:xfrm>
          <a:off x="818708" y="1850068"/>
          <a:ext cx="10535083" cy="33473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524691">
                  <a:extLst>
                    <a:ext uri="{9D8B030D-6E8A-4147-A177-3AD203B41FA5}">
                      <a16:colId xmlns:a16="http://schemas.microsoft.com/office/drawing/2014/main" val="3402574211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1894983785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2930998982"/>
                    </a:ext>
                  </a:extLst>
                </a:gridCol>
              </a:tblGrid>
              <a:tr h="346402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Apgalvojuma forma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Nolieguma forma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Jautājuma forma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264402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 have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 have not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Have I drawn ?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12047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have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have not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Have You drawn ?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875500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He has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He has not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Has He drawn ?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3141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She has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She has not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Has She drawn ?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19844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It has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It has not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Has It drawn ?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969119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We have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We have not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Have We drawn ?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605222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have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have not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Have You drawn ?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810445"/>
                  </a:ext>
                </a:extLst>
              </a:tr>
              <a:tr h="385712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They have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They have not drawn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Have They drawn?</a:t>
                      </a:r>
                    </a:p>
                  </a:txBody>
                  <a:tcPr>
                    <a:solidFill>
                      <a:srgbClr val="B0B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39699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3FF51-3194-49CA-9150-98BE176612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415064"/>
            <a:ext cx="10515600" cy="1456264"/>
          </a:xfrm>
          <a:solidFill>
            <a:srgbClr val="FF00FF"/>
          </a:solidFill>
        </p:spPr>
        <p:txBody>
          <a:bodyPr anchorCtr="1"/>
          <a:lstStyle/>
          <a:p>
            <a:pPr lvl="0" algn="ctr"/>
            <a:r>
              <a:rPr lang="lv-LV"/>
              <a:t>Darāmā kārta (vienkāršā pagātne)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8DF357C7-3081-499E-AAF0-B11394E2E4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247362"/>
              </p:ext>
            </p:extLst>
          </p:nvPr>
        </p:nvGraphicFramePr>
        <p:xfrm>
          <a:off x="838203" y="1871328"/>
          <a:ext cx="10515588" cy="338470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505196">
                  <a:extLst>
                    <a:ext uri="{9D8B030D-6E8A-4147-A177-3AD203B41FA5}">
                      <a16:colId xmlns:a16="http://schemas.microsoft.com/office/drawing/2014/main" val="1526568818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146209646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3684104957"/>
                    </a:ext>
                  </a:extLst>
                </a:gridCol>
              </a:tblGrid>
              <a:tr h="417953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Apgalvojuma forma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Nolieguma forma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Jautājuma forma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81826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 did not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Did I drew 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52912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did not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Did You drew 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162462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He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He did not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Did He drew 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112540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She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She did not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Did she drew 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2831131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It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It did not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Did it drew 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3961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We Drew 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We did not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Did we drew 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211363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did not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Did you drew 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553294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They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They did not drew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000000"/>
                          </a:solidFill>
                        </a:rPr>
                        <a:t>Did they drew 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764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35CFA-4736-419B-B7EE-C8481C13706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8092" y="1084524"/>
            <a:ext cx="10131423" cy="1456264"/>
          </a:xfrm>
          <a:gradFill>
            <a:gsLst>
              <a:gs pos="0">
                <a:srgbClr val="F2C1BF"/>
              </a:gs>
              <a:gs pos="100000">
                <a:srgbClr val="E88984">
                  <a:alpha val="74000"/>
                </a:srgbClr>
              </a:gs>
            </a:gsLst>
            <a:lin ang="5400000"/>
          </a:gradFill>
          <a:ln w="9528" cap="rnd">
            <a:solidFill>
              <a:srgbClr val="E25247"/>
            </a:solidFill>
            <a:prstDash val="solid"/>
          </a:ln>
        </p:spPr>
        <p:txBody>
          <a:bodyPr anchorCtr="1"/>
          <a:lstStyle/>
          <a:p>
            <a:pPr lvl="0" algn="ctr"/>
            <a:r>
              <a:rPr lang="lv-LV">
                <a:solidFill>
                  <a:srgbClr val="000000"/>
                </a:solidFill>
                <a:latin typeface="Calibri"/>
              </a:rPr>
              <a:t>Present simple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1134E-F54C-48B4-A3B2-7DE3AA71E5C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58092" y="2540788"/>
            <a:ext cx="10131423" cy="3649132"/>
          </a:xfrm>
          <a:gradFill>
            <a:gsLst>
              <a:gs pos="0">
                <a:srgbClr val="D8B6E1"/>
              </a:gs>
              <a:gs pos="100000">
                <a:srgbClr val="BF81CE">
                  <a:alpha val="74000"/>
                </a:srgbClr>
              </a:gs>
            </a:gsLst>
            <a:lin ang="5400000"/>
          </a:gradFill>
          <a:ln w="9528" cap="rnd">
            <a:solidFill>
              <a:srgbClr val="AC3EC1"/>
            </a:solidFill>
            <a:prstDash val="solid"/>
          </a:ln>
        </p:spPr>
        <p:txBody>
          <a:bodyPr>
            <a:normAutofit fontScale="70000" lnSpcReduction="20000"/>
          </a:bodyPr>
          <a:lstStyle/>
          <a:p>
            <a:pPr lvl="0"/>
            <a:r>
              <a:rPr lang="lv-LV" dirty="0">
                <a:solidFill>
                  <a:srgbClr val="000000"/>
                </a:solidFill>
              </a:rPr>
              <a:t>Present simple galotnes ir:</a:t>
            </a:r>
          </a:p>
          <a:p>
            <a:pPr lvl="0"/>
            <a:r>
              <a:rPr lang="lv-LV" dirty="0">
                <a:solidFill>
                  <a:srgbClr val="FF0000"/>
                </a:solidFill>
              </a:rPr>
              <a:t>-s    -es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Piemēri: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He go</a:t>
            </a:r>
            <a:r>
              <a:rPr lang="lv-LV" dirty="0">
                <a:solidFill>
                  <a:srgbClr val="FF0000"/>
                </a:solidFill>
              </a:rPr>
              <a:t>es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She play</a:t>
            </a:r>
            <a:r>
              <a:rPr lang="lv-LV" dirty="0">
                <a:solidFill>
                  <a:srgbClr val="FF0000"/>
                </a:solidFill>
              </a:rPr>
              <a:t>s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Lietošana: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Noliegumā un jautājuma formā būs: </a:t>
            </a:r>
          </a:p>
          <a:p>
            <a:pPr lvl="0"/>
            <a:r>
              <a:rPr lang="lv-LV" dirty="0">
                <a:solidFill>
                  <a:srgbClr val="FF0000"/>
                </a:solidFill>
              </a:rPr>
              <a:t>Did</a:t>
            </a:r>
            <a:r>
              <a:rPr lang="lv-LV" dirty="0">
                <a:solidFill>
                  <a:srgbClr val="000000"/>
                </a:solidFill>
              </a:rPr>
              <a:t> vai </a:t>
            </a:r>
            <a:r>
              <a:rPr lang="lv-LV" dirty="0">
                <a:solidFill>
                  <a:srgbClr val="FF0000"/>
                </a:solidFill>
              </a:rPr>
              <a:t>Does</a:t>
            </a:r>
          </a:p>
          <a:p>
            <a:r>
              <a:rPr lang="lv-LV" dirty="0"/>
              <a:t>Veidošana</a:t>
            </a:r>
          </a:p>
          <a:p>
            <a:r>
              <a:rPr lang="lv-LV" dirty="0"/>
              <a:t>Presonal pronoun + verb in base form = Affirmative form</a:t>
            </a:r>
          </a:p>
          <a:p>
            <a:r>
              <a:rPr lang="lv-LV" dirty="0"/>
              <a:t>Personal pronoun + Do/does + not + verb in base form = Negative form</a:t>
            </a:r>
          </a:p>
          <a:p>
            <a:r>
              <a:rPr lang="lv-LV" dirty="0"/>
              <a:t>Do/Does + personal pronoun + verb in base form = Interrogative form</a:t>
            </a:r>
          </a:p>
          <a:p>
            <a:pPr lvl="0"/>
            <a:endParaRPr lang="lv-LV" dirty="0">
              <a:solidFill>
                <a:srgbClr val="FF0000"/>
              </a:solidFill>
            </a:endParaRPr>
          </a:p>
          <a:p>
            <a:pPr lvl="0"/>
            <a:endParaRPr lang="lv-LV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BC1E1-875D-4549-AEE5-E9B3708190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50602" y="794659"/>
            <a:ext cx="10490792" cy="1456264"/>
          </a:xfrm>
          <a:gradFill>
            <a:gsLst>
              <a:gs pos="0">
                <a:srgbClr val="671A75"/>
              </a:gs>
              <a:gs pos="100000">
                <a:srgbClr val="962AAA"/>
              </a:gs>
            </a:gsLst>
            <a:lin ang="5400000"/>
          </a:gradFill>
        </p:spPr>
        <p:txBody>
          <a:bodyPr anchorCtr="1"/>
          <a:lstStyle/>
          <a:p>
            <a:pPr lvl="0" algn="ctr"/>
            <a:r>
              <a:rPr lang="lv-LV"/>
              <a:t>Daramā kārta (Ilgstošā pagātne)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A39C5492-F8AF-4923-8463-910B0E16FD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4799080"/>
              </p:ext>
            </p:extLst>
          </p:nvPr>
        </p:nvGraphicFramePr>
        <p:xfrm>
          <a:off x="850602" y="2250923"/>
          <a:ext cx="10503189" cy="333759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92797">
                  <a:extLst>
                    <a:ext uri="{9D8B030D-6E8A-4147-A177-3AD203B41FA5}">
                      <a16:colId xmlns:a16="http://schemas.microsoft.com/office/drawing/2014/main" val="850432844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1747247698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4077516011"/>
                    </a:ext>
                  </a:extLst>
                </a:gridCol>
              </a:tblGrid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Apgalvojuma forma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Nolieguma forma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Jautājuma forma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348435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I was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I was not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18276C"/>
                          </a:solidFill>
                        </a:rPr>
                        <a:t>Was I drawing 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4957227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You were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You were not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18276C"/>
                          </a:solidFill>
                        </a:rPr>
                        <a:t>Were You drawing 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470287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He was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He was not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18276C"/>
                          </a:solidFill>
                        </a:rPr>
                        <a:t>Was He drawing 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851172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She was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She was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18276C"/>
                          </a:solidFill>
                        </a:rPr>
                        <a:t>Was She drawing 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11950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It was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It was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18276C"/>
                          </a:solidFill>
                        </a:rPr>
                        <a:t>Was It drawing 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124550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We were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We were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18276C"/>
                          </a:solidFill>
                        </a:rPr>
                        <a:t>Were We drawing 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106331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You were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You were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18276C"/>
                          </a:solidFill>
                        </a:rPr>
                        <a:t>Were You drawing 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01881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They were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18276C"/>
                          </a:solidFill>
                        </a:rPr>
                        <a:t>They were drawing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18276C"/>
                          </a:solidFill>
                        </a:rPr>
                        <a:t>Were They drawing 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2098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7E4FC-8702-4198-808D-6EA708E538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650769"/>
            <a:ext cx="10131423" cy="1456264"/>
          </a:xfrm>
          <a:solidFill>
            <a:srgbClr val="FF33CC"/>
          </a:solidFill>
        </p:spPr>
        <p:txBody>
          <a:bodyPr anchorCtr="1"/>
          <a:lstStyle/>
          <a:p>
            <a:pPr lvl="0" algn="ctr"/>
            <a:r>
              <a:rPr lang="lv-LV"/>
              <a:t>Darāmā kārta (saliktā pagātne)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6661B290-C87D-46D5-A456-5D24BC9888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108018"/>
              </p:ext>
            </p:extLst>
          </p:nvPr>
        </p:nvGraphicFramePr>
        <p:xfrm>
          <a:off x="1103313" y="2052638"/>
          <a:ext cx="8947155" cy="3422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982385">
                  <a:extLst>
                    <a:ext uri="{9D8B030D-6E8A-4147-A177-3AD203B41FA5}">
                      <a16:colId xmlns:a16="http://schemas.microsoft.com/office/drawing/2014/main" val="816195269"/>
                    </a:ext>
                  </a:extLst>
                </a:gridCol>
                <a:gridCol w="2982385">
                  <a:extLst>
                    <a:ext uri="{9D8B030D-6E8A-4147-A177-3AD203B41FA5}">
                      <a16:colId xmlns:a16="http://schemas.microsoft.com/office/drawing/2014/main" val="384188247"/>
                    </a:ext>
                  </a:extLst>
                </a:gridCol>
                <a:gridCol w="2982385">
                  <a:extLst>
                    <a:ext uri="{9D8B030D-6E8A-4147-A177-3AD203B41FA5}">
                      <a16:colId xmlns:a16="http://schemas.microsoft.com/office/drawing/2014/main" val="244845323"/>
                    </a:ext>
                  </a:extLst>
                </a:gridCol>
              </a:tblGrid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Apgalvojuma forma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Nolieguma forma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Jautājuma forma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9202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 had not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Had I drawn ?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79126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had drwn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Had you drawn?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924609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He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He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Had he drawn ?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77766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She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She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Had she drawn?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432544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It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It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Had it drawn ?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12966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We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We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Had we drawn ?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3915610"/>
                  </a:ext>
                </a:extLst>
              </a:tr>
              <a:tr h="455448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Had You drawn ?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029365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They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They had drawn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Had they drawn ?</a:t>
                      </a:r>
                    </a:p>
                  </a:txBody>
                  <a:tcPr marL="77804" marR="77804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20596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A3989-EA81-4661-BD66-40E4BB2CB16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3016" y="605616"/>
            <a:ext cx="10524460" cy="1464557"/>
          </a:xfrm>
          <a:solidFill>
            <a:srgbClr val="6600FF"/>
          </a:solidFill>
        </p:spPr>
        <p:txBody>
          <a:bodyPr anchorCtr="1"/>
          <a:lstStyle/>
          <a:p>
            <a:pPr lvl="0" algn="ctr"/>
            <a:r>
              <a:rPr lang="lv-LV"/>
              <a:t>Ciešamā kārta (tagadne)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2BE88FAA-BF12-461B-8AA2-6DBE4BE07C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3471307"/>
              </p:ext>
            </p:extLst>
          </p:nvPr>
        </p:nvGraphicFramePr>
        <p:xfrm>
          <a:off x="723016" y="2070174"/>
          <a:ext cx="10524449" cy="333759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514057">
                  <a:extLst>
                    <a:ext uri="{9D8B030D-6E8A-4147-A177-3AD203B41FA5}">
                      <a16:colId xmlns:a16="http://schemas.microsoft.com/office/drawing/2014/main" val="1829724256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2457854297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2862628104"/>
                    </a:ext>
                  </a:extLst>
                </a:gridCol>
              </a:tblGrid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Apgalvojuma forma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Nolieguma forma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Jautājuma forma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8340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 am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 am not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Am I drawn ?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535115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are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You are not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Are you drawn ?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274905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He is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He is not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Is he drawn ?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9343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She is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She is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Is she drawn ?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902665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It is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It is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Is it drawn ?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000614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We are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We are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Are we drawn ?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642400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are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are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Are you drawn ?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17024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They are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They are drawn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Are they drawn ?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90807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78878-8C89-4EB4-A97A-C5A6C0558D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193" y="553285"/>
            <a:ext cx="10515600" cy="1456264"/>
          </a:xfrm>
          <a:solidFill>
            <a:srgbClr val="0066FF"/>
          </a:solidFill>
        </p:spPr>
        <p:txBody>
          <a:bodyPr anchorCtr="1"/>
          <a:lstStyle/>
          <a:p>
            <a:pPr lvl="0" algn="ctr"/>
            <a:r>
              <a:rPr lang="lv-LV"/>
              <a:t>Ciešamā karta (pagātne)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19A93247-336C-4C9E-B8B5-4317DFC3A3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8810129"/>
              </p:ext>
            </p:extLst>
          </p:nvPr>
        </p:nvGraphicFramePr>
        <p:xfrm>
          <a:off x="838193" y="2009549"/>
          <a:ext cx="10515607" cy="373533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160760">
                  <a:extLst>
                    <a:ext uri="{9D8B030D-6E8A-4147-A177-3AD203B41FA5}">
                      <a16:colId xmlns:a16="http://schemas.microsoft.com/office/drawing/2014/main" val="621468249"/>
                    </a:ext>
                  </a:extLst>
                </a:gridCol>
                <a:gridCol w="3482126">
                  <a:extLst>
                    <a:ext uri="{9D8B030D-6E8A-4147-A177-3AD203B41FA5}">
                      <a16:colId xmlns:a16="http://schemas.microsoft.com/office/drawing/2014/main" val="3665480190"/>
                    </a:ext>
                  </a:extLst>
                </a:gridCol>
                <a:gridCol w="3872721">
                  <a:extLst>
                    <a:ext uri="{9D8B030D-6E8A-4147-A177-3AD203B41FA5}">
                      <a16:colId xmlns:a16="http://schemas.microsoft.com/office/drawing/2014/main" val="3567527000"/>
                    </a:ext>
                  </a:extLst>
                </a:gridCol>
              </a:tblGrid>
              <a:tr h="405682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Apgalvojuma forma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Nolieguma forma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Jautājuma forma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492017"/>
                  </a:ext>
                </a:extLst>
              </a:tr>
              <a:tr h="416207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 was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 was not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Was I drawn ?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044528"/>
                  </a:ext>
                </a:extLst>
              </a:tr>
              <a:tr h="416207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were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were not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Were You drawn ?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813133"/>
                  </a:ext>
                </a:extLst>
              </a:tr>
              <a:tr h="416207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He was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He was not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Was He drawn ?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0942105"/>
                  </a:ext>
                </a:extLst>
              </a:tr>
              <a:tr h="416207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She was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She was not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Was she drawn ?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206369"/>
                  </a:ext>
                </a:extLst>
              </a:tr>
              <a:tr h="416207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It was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It was not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Was it drawn ?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850513"/>
                  </a:ext>
                </a:extLst>
              </a:tr>
              <a:tr h="416207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We were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We were not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Were we drawn ?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501233"/>
                  </a:ext>
                </a:extLst>
              </a:tr>
              <a:tr h="416207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were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You were not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Were you drawn ?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571081"/>
                  </a:ext>
                </a:extLst>
              </a:tr>
              <a:tr h="416207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They were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FFFFFF"/>
                          </a:solidFill>
                        </a:rPr>
                        <a:t>They were not drawn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>
                          <a:solidFill>
                            <a:srgbClr val="FFFFFF"/>
                          </a:solidFill>
                        </a:rPr>
                        <a:t>Were they drawn ?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64863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A490E-E3AE-4122-A404-C643C35206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4660" y="545879"/>
            <a:ext cx="10419908" cy="1325559"/>
          </a:xfrm>
          <a:solidFill>
            <a:schemeClr val="accent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Ctr="1"/>
          <a:lstStyle/>
          <a:p>
            <a:pPr lvl="0" algn="ctr"/>
            <a:r>
              <a:rPr lang="lv-LV" dirty="0"/>
              <a:t>Ciešamā kārta (nākotne)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5A7EE44E-8349-4F2D-A79F-99D8C66F711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94660" y="1871438"/>
          <a:ext cx="10419897" cy="34362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514057">
                  <a:extLst>
                    <a:ext uri="{9D8B030D-6E8A-4147-A177-3AD203B41FA5}">
                      <a16:colId xmlns:a16="http://schemas.microsoft.com/office/drawing/2014/main" val="83873681"/>
                    </a:ext>
                  </a:extLst>
                </a:gridCol>
                <a:gridCol w="3505196">
                  <a:extLst>
                    <a:ext uri="{9D8B030D-6E8A-4147-A177-3AD203B41FA5}">
                      <a16:colId xmlns:a16="http://schemas.microsoft.com/office/drawing/2014/main" val="2754836688"/>
                    </a:ext>
                  </a:extLst>
                </a:gridCol>
                <a:gridCol w="3400644">
                  <a:extLst>
                    <a:ext uri="{9D8B030D-6E8A-4147-A177-3AD203B41FA5}">
                      <a16:colId xmlns:a16="http://schemas.microsoft.com/office/drawing/2014/main" val="968611631"/>
                    </a:ext>
                  </a:extLst>
                </a:gridCol>
              </a:tblGrid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Apgalvojuma forma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Nolieguma forma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Jautājuma forma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391854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 will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 will not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Will I be drawn ?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691183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will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will not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Will you be drawn ?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783830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He will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He will not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Will he be drawn ?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9281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She will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She will not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Will she be drawn ?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963459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It will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It will not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Will it be drawn ?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893430"/>
                  </a:ext>
                </a:extLst>
              </a:tr>
              <a:tr h="383115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We will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We will not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Will we be drawn ?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41750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will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You will not be drawn 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Will you be  drawn ?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838986"/>
                  </a:ext>
                </a:extLst>
              </a:tr>
              <a:tr h="326321"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They will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They will not be drawn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>
                          <a:solidFill>
                            <a:srgbClr val="000000"/>
                          </a:solidFill>
                        </a:rPr>
                        <a:t>Will they be </a:t>
                      </a:r>
                      <a:r>
                        <a:rPr lang="lv-LV" sz="1800">
                          <a:solidFill>
                            <a:srgbClr val="000000"/>
                          </a:solidFill>
                        </a:rPr>
                        <a:t>drawn </a:t>
                      </a:r>
                      <a:r>
                        <a:rPr lang="lv-LV" sz="2400">
                          <a:solidFill>
                            <a:srgbClr val="000000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rgbClr val="66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15866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77EA8-18C5-4AE3-AA4D-32F732AADC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6184" y="39520"/>
            <a:ext cx="10515600" cy="726024"/>
          </a:xfrm>
          <a:solidFill>
            <a:srgbClr val="FF3399"/>
          </a:solidFill>
        </p:spPr>
        <p:txBody>
          <a:bodyPr/>
          <a:lstStyle/>
          <a:p>
            <a:pPr lvl="0" algn="ctr"/>
            <a:r>
              <a:rPr lang="lv-LV" dirty="0"/>
              <a:t>Modalie darbības vārdi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11C9F-92D5-445B-880B-4BB11D4C816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36184" y="765544"/>
            <a:ext cx="10515600" cy="6092455"/>
          </a:xfrm>
          <a:solidFill>
            <a:srgbClr val="0070C0"/>
          </a:solidFill>
        </p:spPr>
        <p:txBody>
          <a:bodyPr/>
          <a:lstStyle/>
          <a:p>
            <a:pPr lvl="0"/>
            <a:r>
              <a:rPr lang="lv-LV" dirty="0">
                <a:solidFill>
                  <a:srgbClr val="000000"/>
                </a:solidFill>
              </a:rPr>
              <a:t>Modalo darbības vārdu saraksts un skaidrojums: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May                 izsaka varbūtību un iespējamību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Can                       izsaka varēšanu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Must/mustn’t           saistīts ar likumiem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Have to                        vajadzība                   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Don’t have to               nav vajadzība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Need                             izsaka nepieciešamību</a:t>
            </a:r>
          </a:p>
          <a:p>
            <a:pPr lvl="0"/>
            <a:r>
              <a:rPr lang="lv-LV" dirty="0">
                <a:solidFill>
                  <a:srgbClr val="000000"/>
                </a:solidFill>
              </a:rPr>
              <a:t>Shall                               izsaka draudus un pavēli</a:t>
            </a:r>
          </a:p>
          <a:p>
            <a:pPr lvl="0"/>
            <a:endParaRPr lang="lv-LV" dirty="0">
              <a:solidFill>
                <a:srgbClr val="000000"/>
              </a:solidFill>
            </a:endParaRPr>
          </a:p>
          <a:p>
            <a:pPr lvl="0"/>
            <a:endParaRPr lang="lv-LV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8C7D-7ACD-4990-8C7B-2C98642CD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15A69-4E8A-4AFB-926B-54289FC97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300000"/>
              </a:lnSpc>
            </a:pPr>
            <a:r>
              <a:rPr lang="lv-LV" dirty="0"/>
              <a:t>Paldies par uzmanību!!!</a:t>
            </a:r>
          </a:p>
        </p:txBody>
      </p:sp>
    </p:spTree>
    <p:extLst>
      <p:ext uri="{BB962C8B-B14F-4D97-AF65-F5344CB8AC3E}">
        <p14:creationId xmlns:p14="http://schemas.microsoft.com/office/powerpoint/2010/main" val="1414335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DF0E3-31DB-4AF7-AC3D-A8D3D90D207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lv-LV"/>
              <a:t>Saisinātās formas (present simple)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8A33E-E2AF-41C1-9D8A-0B3E0D21F63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/>
              <a:t>Noliegums </a:t>
            </a:r>
          </a:p>
          <a:p>
            <a:pPr lvl="0"/>
            <a:endParaRPr lang="lv-LV" dirty="0"/>
          </a:p>
          <a:p>
            <a:pPr lvl="0"/>
            <a:r>
              <a:rPr lang="lv-LV" dirty="0"/>
              <a:t>I do not play </a:t>
            </a:r>
          </a:p>
          <a:p>
            <a:pPr lvl="0"/>
            <a:r>
              <a:rPr lang="lv-LV" dirty="0"/>
              <a:t>(saīsināti: I don’t play)</a:t>
            </a:r>
          </a:p>
          <a:p>
            <a:pPr lvl="0"/>
            <a:r>
              <a:rPr lang="lv-LV" dirty="0"/>
              <a:t>He deos not play</a:t>
            </a:r>
          </a:p>
          <a:p>
            <a:pPr lvl="0"/>
            <a:r>
              <a:rPr lang="lv-LV" dirty="0"/>
              <a:t>(saīsināti: He doesn’t play)</a:t>
            </a:r>
          </a:p>
          <a:p>
            <a:pPr lvl="0"/>
            <a:endParaRPr lang="lv-LV" dirty="0"/>
          </a:p>
          <a:p>
            <a:pPr lvl="0"/>
            <a:endParaRPr lang="lv-LV" dirty="0"/>
          </a:p>
          <a:p>
            <a:pPr lvl="0"/>
            <a:endParaRPr lang="lv-LV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FF2B5EF4-FFF2-40B4-BE49-F238E27FC236}">
                <a16:creationId xmlns:a16="http://schemas.microsoft.com/office/drawing/2014/main" id="{E522F7DE-0526-4EE2-B4C2-C47B6EB25F95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lv-LV">
                <a:solidFill>
                  <a:srgbClr val="000000"/>
                </a:solidFill>
              </a:rPr>
              <a:t>Present continuos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B18AAC-275F-42CE-9D19-B49500B1746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AA62AC1-73FD-45C7-9F6A-0CC71242E2DF}"/>
              </a:ext>
            </a:extLst>
          </p:cNvPr>
          <p:cNvSpPr txBox="1"/>
          <p:nvPr/>
        </p:nvSpPr>
        <p:spPr>
          <a:xfrm>
            <a:off x="573639" y="887617"/>
            <a:ext cx="10586484" cy="2085956"/>
          </a:xfrm>
          <a:prstGeom prst="rect">
            <a:avLst/>
          </a:prstGeom>
          <a:gradFill>
            <a:gsLst>
              <a:gs pos="0">
                <a:srgbClr val="93BC55"/>
              </a:gs>
              <a:gs pos="100000">
                <a:srgbClr val="789B3F"/>
              </a:gs>
            </a:gsLst>
            <a:lin ang="5400000"/>
          </a:gradFill>
          <a:ln cap="rnd">
            <a:noFill/>
          </a:ln>
          <a:effectLst>
            <a:outerShdw dist="38103" dir="5400000" algn="tl">
              <a:srgbClr val="000000">
                <a:alpha val="65000"/>
              </a:srgbClr>
            </a:outerShdw>
          </a:effectLst>
        </p:spPr>
        <p:txBody>
          <a:bodyPr vert="horz" wrap="square" lIns="91440" tIns="45720" rIns="91440" bIns="45720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6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Present continuos </a:t>
            </a:r>
            <a:endParaRPr lang="en-US" sz="60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9FECEA2-F56D-4233-AF5A-58552A9E06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851835"/>
              </p:ext>
            </p:extLst>
          </p:nvPr>
        </p:nvGraphicFramePr>
        <p:xfrm>
          <a:off x="566289" y="2973573"/>
          <a:ext cx="10593834" cy="32206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58690">
                  <a:extLst>
                    <a:ext uri="{9D8B030D-6E8A-4147-A177-3AD203B41FA5}">
                      <a16:colId xmlns:a16="http://schemas.microsoft.com/office/drawing/2014/main" val="2848884382"/>
                    </a:ext>
                  </a:extLst>
                </a:gridCol>
                <a:gridCol w="3550066">
                  <a:extLst>
                    <a:ext uri="{9D8B030D-6E8A-4147-A177-3AD203B41FA5}">
                      <a16:colId xmlns:a16="http://schemas.microsoft.com/office/drawing/2014/main" val="4240887506"/>
                    </a:ext>
                  </a:extLst>
                </a:gridCol>
                <a:gridCol w="3585078">
                  <a:extLst>
                    <a:ext uri="{9D8B030D-6E8A-4147-A177-3AD203B41FA5}">
                      <a16:colId xmlns:a16="http://schemas.microsoft.com/office/drawing/2014/main" val="1546087633"/>
                    </a:ext>
                  </a:extLst>
                </a:gridCol>
              </a:tblGrid>
              <a:tr h="270241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Apgalvojuma</a:t>
                      </a:r>
                      <a:r>
                        <a:rPr lang="lv-LV" baseline="0"/>
                        <a:t> forma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Nolieguma</a:t>
                      </a:r>
                      <a:r>
                        <a:rPr lang="lv-LV" baseline="0"/>
                        <a:t> forma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Jautajuma forma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981404"/>
                  </a:ext>
                </a:extLst>
              </a:tr>
              <a:tr h="377199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</a:t>
                      </a:r>
                      <a:r>
                        <a:rPr lang="lv-LV" baseline="0"/>
                        <a:t> am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</a:t>
                      </a:r>
                      <a:r>
                        <a:rPr lang="lv-LV" baseline="0"/>
                        <a:t> am not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Am</a:t>
                      </a:r>
                      <a:r>
                        <a:rPr lang="lv-LV" baseline="0" dirty="0"/>
                        <a:t> I walking 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583856"/>
                  </a:ext>
                </a:extLst>
              </a:tr>
              <a:tr h="362669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are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are not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Are you walking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20577"/>
                  </a:ext>
                </a:extLst>
              </a:tr>
              <a:tr h="362669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He is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He is not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Is he walking 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564842"/>
                  </a:ext>
                </a:extLst>
              </a:tr>
              <a:tr h="362669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She is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She is not</a:t>
                      </a:r>
                      <a:r>
                        <a:rPr lang="lv-LV" baseline="0"/>
                        <a:t>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Is she walking 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134146"/>
                  </a:ext>
                </a:extLst>
              </a:tr>
              <a:tr h="362669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We</a:t>
                      </a:r>
                      <a:r>
                        <a:rPr lang="lv-LV" baseline="0"/>
                        <a:t> are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baseline="0"/>
                        <a:t>we are not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Are we walking 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454424"/>
                  </a:ext>
                </a:extLst>
              </a:tr>
              <a:tr h="362669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are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are not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Are you walking 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120769"/>
                  </a:ext>
                </a:extLst>
              </a:tr>
              <a:tr h="648931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They are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They</a:t>
                      </a:r>
                      <a:r>
                        <a:rPr lang="lv-LV" baseline="0"/>
                        <a:t> are not walking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Are they walking 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3527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F25B3-3190-4E05-9600-4E46CB6F6E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131423" cy="1456264"/>
          </a:xfrm>
          <a:gradFill>
            <a:gsLst>
              <a:gs pos="0">
                <a:srgbClr val="93BC55"/>
              </a:gs>
              <a:gs pos="100000">
                <a:srgbClr val="789B3F"/>
              </a:gs>
            </a:gsLst>
            <a:lin ang="5400000"/>
          </a:gradFill>
          <a:effectLst>
            <a:outerShdw dist="38103" dir="5400000" algn="tl">
              <a:srgbClr val="000000">
                <a:alpha val="65000"/>
              </a:srgbClr>
            </a:outerShdw>
          </a:effectLst>
        </p:spPr>
        <p:txBody>
          <a:bodyPr anchorCtr="1"/>
          <a:lstStyle/>
          <a:p>
            <a:pPr lvl="0" algn="ctr"/>
            <a:r>
              <a:rPr lang="lv-LV">
                <a:latin typeface="Calibri"/>
              </a:rPr>
              <a:t>Present continuos </a:t>
            </a:r>
            <a:endParaRPr lang="en-US"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6D4292C-9723-4814-981C-BB4AB64F3BD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85800" y="2142065"/>
            <a:ext cx="10131423" cy="4030136"/>
          </a:xfrm>
          <a:gradFill>
            <a:gsLst>
              <a:gs pos="0">
                <a:srgbClr val="E35A51"/>
              </a:gs>
              <a:gs pos="100000">
                <a:srgbClr val="CA382C"/>
              </a:gs>
            </a:gsLst>
            <a:lin ang="5400000"/>
          </a:gradFill>
          <a:effectLst>
            <a:outerShdw dist="38103" dir="5400000" algn="tl">
              <a:srgbClr val="000000">
                <a:alpha val="65000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pPr lvl="0"/>
            <a:r>
              <a:rPr lang="lv-LV" dirty="0"/>
              <a:t>Beidzas ar galotni </a:t>
            </a:r>
            <a:r>
              <a:rPr lang="lv-LV" b="1" dirty="0">
                <a:solidFill>
                  <a:srgbClr val="FF0000"/>
                </a:solidFill>
              </a:rPr>
              <a:t>ing </a:t>
            </a:r>
          </a:p>
          <a:p>
            <a:r>
              <a:rPr lang="en-US" dirty="0" err="1"/>
              <a:t>Veidošana</a:t>
            </a:r>
            <a:r>
              <a:rPr lang="en-US" dirty="0"/>
              <a:t>:</a:t>
            </a:r>
          </a:p>
          <a:p>
            <a:r>
              <a:rPr lang="en-US" dirty="0"/>
              <a:t>Personal pronoun+ am/is/are + verb with ending </a:t>
            </a:r>
            <a:r>
              <a:rPr lang="en-US" b="1" dirty="0" err="1"/>
              <a:t>ing</a:t>
            </a:r>
            <a:r>
              <a:rPr lang="en-US" b="1" dirty="0"/>
              <a:t> = </a:t>
            </a:r>
            <a:r>
              <a:rPr lang="en-US" dirty="0"/>
              <a:t>Affirmative form</a:t>
            </a:r>
          </a:p>
          <a:p>
            <a:r>
              <a:rPr lang="en-US" dirty="0"/>
              <a:t>Personal pronoun + am/is/are + not + verb with ending </a:t>
            </a:r>
            <a:r>
              <a:rPr lang="en-US" b="1" dirty="0" err="1"/>
              <a:t>ing</a:t>
            </a:r>
            <a:r>
              <a:rPr lang="en-US" dirty="0"/>
              <a:t> = Negative form </a:t>
            </a:r>
          </a:p>
          <a:p>
            <a:r>
              <a:rPr lang="en-US" dirty="0"/>
              <a:t>Am/Is/Are + Personal pronoun + verb with ending </a:t>
            </a:r>
            <a:r>
              <a:rPr lang="en-US" b="1" dirty="0" err="1"/>
              <a:t>ing</a:t>
            </a:r>
            <a:r>
              <a:rPr lang="en-US" dirty="0"/>
              <a:t> = Interrogative form </a:t>
            </a:r>
          </a:p>
          <a:p>
            <a:pPr lvl="0">
              <a:buNone/>
            </a:pPr>
            <a:r>
              <a:rPr lang="lv-LV" b="1" dirty="0"/>
              <a:t>Piemēri:</a:t>
            </a:r>
          </a:p>
          <a:p>
            <a:pPr lvl="0">
              <a:buNone/>
            </a:pPr>
            <a:r>
              <a:rPr lang="lv-LV" b="1" dirty="0"/>
              <a:t>I </a:t>
            </a:r>
            <a:r>
              <a:rPr lang="lv-LV" b="1" dirty="0">
                <a:solidFill>
                  <a:srgbClr val="FF0000"/>
                </a:solidFill>
              </a:rPr>
              <a:t>am</a:t>
            </a:r>
            <a:r>
              <a:rPr lang="lv-LV" b="1" dirty="0"/>
              <a:t> play</a:t>
            </a:r>
            <a:r>
              <a:rPr lang="lv-LV" b="1" dirty="0">
                <a:solidFill>
                  <a:srgbClr val="FF0000"/>
                </a:solidFill>
              </a:rPr>
              <a:t>ing</a:t>
            </a:r>
          </a:p>
          <a:p>
            <a:pPr lvl="0">
              <a:buNone/>
            </a:pPr>
            <a:r>
              <a:rPr lang="lv-LV" b="1" dirty="0">
                <a:solidFill>
                  <a:srgbClr val="000000"/>
                </a:solidFill>
              </a:rPr>
              <a:t>You </a:t>
            </a:r>
            <a:r>
              <a:rPr lang="lv-LV" b="1" dirty="0">
                <a:solidFill>
                  <a:srgbClr val="FF0000"/>
                </a:solidFill>
              </a:rPr>
              <a:t>are</a:t>
            </a:r>
            <a:r>
              <a:rPr lang="lv-LV" b="1" dirty="0">
                <a:solidFill>
                  <a:srgbClr val="000000"/>
                </a:solidFill>
              </a:rPr>
              <a:t> play</a:t>
            </a:r>
            <a:r>
              <a:rPr lang="lv-LV" b="1" dirty="0">
                <a:solidFill>
                  <a:srgbClr val="FF0000"/>
                </a:solidFill>
              </a:rPr>
              <a:t>ing</a:t>
            </a:r>
            <a:endParaRPr lang="lv-LV" b="1" dirty="0">
              <a:solidFill>
                <a:srgbClr val="000000"/>
              </a:solidFill>
            </a:endParaRPr>
          </a:p>
          <a:p>
            <a:pPr lvl="0">
              <a:buNone/>
            </a:pPr>
            <a:r>
              <a:rPr lang="lv-LV" b="1" dirty="0">
                <a:solidFill>
                  <a:srgbClr val="000000"/>
                </a:solidFill>
              </a:rPr>
              <a:t>He</a:t>
            </a:r>
            <a:r>
              <a:rPr lang="lv-LV" b="1" dirty="0">
                <a:solidFill>
                  <a:srgbClr val="FF0000"/>
                </a:solidFill>
              </a:rPr>
              <a:t> is </a:t>
            </a:r>
            <a:r>
              <a:rPr lang="lv-LV" b="1" dirty="0">
                <a:solidFill>
                  <a:srgbClr val="000000"/>
                </a:solidFill>
              </a:rPr>
              <a:t>play</a:t>
            </a:r>
            <a:r>
              <a:rPr lang="lv-LV" b="1" dirty="0">
                <a:solidFill>
                  <a:srgbClr val="FF0000"/>
                </a:solidFill>
              </a:rPr>
              <a:t>ing</a:t>
            </a:r>
          </a:p>
          <a:p>
            <a:pPr lvl="0">
              <a:buNone/>
            </a:pPr>
            <a:r>
              <a:rPr lang="lv-LV" dirty="0"/>
              <a:t>Bieži  ilgstošo tagadni var sajaukt ar ilgstošo pagātni!</a:t>
            </a:r>
          </a:p>
          <a:p>
            <a:pPr marL="0" lv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6AACF-3A5A-45C7-8073-2D57938C76D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lv-LV"/>
              <a:t>Saisinātās formas (present continuos)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00904-5278-4922-93C4-2A682169BA47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/>
              <a:t>Apgalvojums:</a:t>
            </a:r>
          </a:p>
          <a:p>
            <a:pPr lvl="0"/>
            <a:r>
              <a:rPr lang="lv-LV"/>
              <a:t>I’m walking</a:t>
            </a:r>
          </a:p>
          <a:p>
            <a:pPr lvl="0"/>
            <a:r>
              <a:rPr lang="lv-LV"/>
              <a:t>You’re walking</a:t>
            </a:r>
          </a:p>
          <a:p>
            <a:pPr lvl="0"/>
            <a:r>
              <a:rPr lang="lv-LV"/>
              <a:t>She’s walking</a:t>
            </a:r>
          </a:p>
          <a:p>
            <a:pPr lvl="0"/>
            <a:r>
              <a:rPr lang="lv-LV"/>
              <a:t>Noliegums</a:t>
            </a:r>
          </a:p>
          <a:p>
            <a:pPr lvl="0"/>
            <a:r>
              <a:rPr lang="lv-LV"/>
              <a:t>I’m not walking</a:t>
            </a:r>
          </a:p>
          <a:p>
            <a:pPr lvl="0"/>
            <a:r>
              <a:rPr lang="lv-LV"/>
              <a:t>You’re not walking</a:t>
            </a:r>
          </a:p>
          <a:p>
            <a:pPr lvl="0"/>
            <a:r>
              <a:rPr lang="lv-LV"/>
              <a:t>She’s not walking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0B351-1DDD-4B72-A112-6493A5228E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0742" y="829735"/>
            <a:ext cx="10131423" cy="1456264"/>
          </a:xfrm>
          <a:gradFill>
            <a:gsLst>
              <a:gs pos="0">
                <a:srgbClr val="EFD5B9"/>
              </a:gs>
              <a:gs pos="100000">
                <a:srgbClr val="E4B47D">
                  <a:alpha val="74000"/>
                </a:srgbClr>
              </a:gs>
            </a:gsLst>
            <a:lin ang="5400000"/>
          </a:gradFill>
          <a:ln w="9528" cap="rnd">
            <a:solidFill>
              <a:srgbClr val="DD9D31"/>
            </a:solidFill>
            <a:prstDash val="solid"/>
          </a:ln>
        </p:spPr>
        <p:txBody>
          <a:bodyPr anchorCtr="1"/>
          <a:lstStyle/>
          <a:p>
            <a:pPr lvl="0" algn="ctr"/>
            <a:r>
              <a:rPr lang="lv-LV">
                <a:solidFill>
                  <a:srgbClr val="000000"/>
                </a:solidFill>
                <a:latin typeface="Calibri"/>
              </a:rPr>
              <a:t>Present perfect</a:t>
            </a:r>
          </a:p>
        </p:txBody>
      </p:sp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77209613-86E4-4295-9042-8567150441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770075"/>
              </p:ext>
            </p:extLst>
          </p:nvPr>
        </p:nvGraphicFramePr>
        <p:xfrm>
          <a:off x="600742" y="2286000"/>
          <a:ext cx="10131432" cy="33325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377144">
                  <a:extLst>
                    <a:ext uri="{9D8B030D-6E8A-4147-A177-3AD203B41FA5}">
                      <a16:colId xmlns:a16="http://schemas.microsoft.com/office/drawing/2014/main" val="74086491"/>
                    </a:ext>
                  </a:extLst>
                </a:gridCol>
                <a:gridCol w="3377144">
                  <a:extLst>
                    <a:ext uri="{9D8B030D-6E8A-4147-A177-3AD203B41FA5}">
                      <a16:colId xmlns:a16="http://schemas.microsoft.com/office/drawing/2014/main" val="272762151"/>
                    </a:ext>
                  </a:extLst>
                </a:gridCol>
                <a:gridCol w="3377144">
                  <a:extLst>
                    <a:ext uri="{9D8B030D-6E8A-4147-A177-3AD203B41FA5}">
                      <a16:colId xmlns:a16="http://schemas.microsoft.com/office/drawing/2014/main" val="2948724975"/>
                    </a:ext>
                  </a:extLst>
                </a:gridCol>
              </a:tblGrid>
              <a:tr h="220133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Apgalvojuma forma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Nolieguma forma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Jautājuma forma</a:t>
                      </a:r>
                    </a:p>
                  </a:txBody>
                  <a:tcPr marL="88102" marR="88102"/>
                </a:tc>
                <a:extLst>
                  <a:ext uri="{0D108BD9-81ED-4DB2-BD59-A6C34878D82A}">
                    <a16:rowId xmlns:a16="http://schemas.microsoft.com/office/drawing/2014/main" val="272260552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I have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 have not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Have I gone  ?</a:t>
                      </a:r>
                    </a:p>
                  </a:txBody>
                  <a:tcPr marL="88102" marR="88102"/>
                </a:tc>
                <a:extLst>
                  <a:ext uri="{0D108BD9-81ED-4DB2-BD59-A6C34878D82A}">
                    <a16:rowId xmlns:a16="http://schemas.microsoft.com/office/drawing/2014/main" val="202590269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have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have not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Have You gone ?</a:t>
                      </a:r>
                    </a:p>
                  </a:txBody>
                  <a:tcPr marL="88102" marR="88102"/>
                </a:tc>
                <a:extLst>
                  <a:ext uri="{0D108BD9-81ED-4DB2-BD59-A6C34878D82A}">
                    <a16:rowId xmlns:a16="http://schemas.microsoft.com/office/drawing/2014/main" val="2644665593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He has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He has not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Has He gone ?</a:t>
                      </a:r>
                    </a:p>
                  </a:txBody>
                  <a:tcPr marL="88102" marR="88102"/>
                </a:tc>
                <a:extLst>
                  <a:ext uri="{0D108BD9-81ED-4DB2-BD59-A6C34878D82A}">
                    <a16:rowId xmlns:a16="http://schemas.microsoft.com/office/drawing/2014/main" val="2872281099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She has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She has not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Has She gone ?</a:t>
                      </a:r>
                    </a:p>
                  </a:txBody>
                  <a:tcPr marL="88102" marR="88102"/>
                </a:tc>
                <a:extLst>
                  <a:ext uri="{0D108BD9-81ED-4DB2-BD59-A6C34878D82A}">
                    <a16:rowId xmlns:a16="http://schemas.microsoft.com/office/drawing/2014/main" val="3684962958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It has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It has not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Has It gone ?</a:t>
                      </a:r>
                    </a:p>
                  </a:txBody>
                  <a:tcPr marL="88102" marR="88102"/>
                </a:tc>
                <a:extLst>
                  <a:ext uri="{0D108BD9-81ED-4DB2-BD59-A6C34878D82A}">
                    <a16:rowId xmlns:a16="http://schemas.microsoft.com/office/drawing/2014/main" val="148146908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We have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We have not gone 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Have We gone ?</a:t>
                      </a:r>
                    </a:p>
                  </a:txBody>
                  <a:tcPr marL="88102" marR="88102"/>
                </a:tc>
                <a:extLst>
                  <a:ext uri="{0D108BD9-81ED-4DB2-BD59-A6C34878D82A}">
                    <a16:rowId xmlns:a16="http://schemas.microsoft.com/office/drawing/2014/main" val="770822390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have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You have not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Have You gone ?</a:t>
                      </a:r>
                    </a:p>
                  </a:txBody>
                  <a:tcPr marL="88102" marR="88102"/>
                </a:tc>
                <a:extLst>
                  <a:ext uri="{0D108BD9-81ED-4DB2-BD59-A6C34878D82A}">
                    <a16:rowId xmlns:a16="http://schemas.microsoft.com/office/drawing/2014/main" val="4246900842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They have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/>
                        <a:t>They have not gone</a:t>
                      </a:r>
                    </a:p>
                  </a:txBody>
                  <a:tcPr marL="88102" marR="88102"/>
                </a:tc>
                <a:tc>
                  <a:txBody>
                    <a:bodyPr/>
                    <a:lstStyle/>
                    <a:p>
                      <a:pPr lvl="0"/>
                      <a:r>
                        <a:rPr lang="lv-LV" dirty="0"/>
                        <a:t>Have They gone ?</a:t>
                      </a:r>
                    </a:p>
                  </a:txBody>
                  <a:tcPr marL="88102" marR="88102"/>
                </a:tc>
                <a:extLst>
                  <a:ext uri="{0D108BD9-81ED-4DB2-BD59-A6C34878D82A}">
                    <a16:rowId xmlns:a16="http://schemas.microsoft.com/office/drawing/2014/main" val="53510183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6865B-92D4-4540-9E03-4EF88D9AC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Veidošana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F669F-68B5-417A-BD57-FD1434F0BF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Veidošana</a:t>
            </a:r>
            <a:r>
              <a:rPr lang="en-US" dirty="0"/>
              <a:t>: </a:t>
            </a:r>
          </a:p>
          <a:p>
            <a:r>
              <a:rPr lang="en-US" dirty="0" err="1"/>
              <a:t>peronal</a:t>
            </a:r>
            <a:r>
              <a:rPr lang="en-US" dirty="0"/>
              <a:t> pronoun + have / has + verb in Past </a:t>
            </a:r>
            <a:r>
              <a:rPr lang="en-US" dirty="0" err="1"/>
              <a:t>Particple</a:t>
            </a:r>
            <a:r>
              <a:rPr lang="en-US" dirty="0"/>
              <a:t> or past simple = Affirmative form</a:t>
            </a:r>
          </a:p>
          <a:p>
            <a:r>
              <a:rPr lang="en-US" dirty="0"/>
              <a:t>Personal pronoun + have/ has + not + verb in Past </a:t>
            </a:r>
            <a:r>
              <a:rPr lang="en-US" dirty="0" err="1"/>
              <a:t>Particple</a:t>
            </a:r>
            <a:r>
              <a:rPr lang="en-US" dirty="0"/>
              <a:t> or past simple  = Negative form</a:t>
            </a:r>
          </a:p>
          <a:p>
            <a:r>
              <a:rPr lang="en-US" dirty="0"/>
              <a:t>Have/ has + Personal pronoun + verb in Past </a:t>
            </a:r>
            <a:r>
              <a:rPr lang="en-US" dirty="0" err="1"/>
              <a:t>Particple</a:t>
            </a:r>
            <a:r>
              <a:rPr lang="en-US" dirty="0"/>
              <a:t> or past simple  = Interrogative form 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2008350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948</TotalTime>
  <Words>2046</Words>
  <Application>Microsoft Office PowerPoint</Application>
  <PresentationFormat>Widescreen</PresentationFormat>
  <Paragraphs>516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Century Gothic</vt:lpstr>
      <vt:lpstr>Wingdings 3</vt:lpstr>
      <vt:lpstr>Ion</vt:lpstr>
      <vt:lpstr>Darbības vārds</vt:lpstr>
      <vt:lpstr>Present simple</vt:lpstr>
      <vt:lpstr>Present simple</vt:lpstr>
      <vt:lpstr>Saisinātās formas (present simple)</vt:lpstr>
      <vt:lpstr>Present continuos</vt:lpstr>
      <vt:lpstr>Present continuos </vt:lpstr>
      <vt:lpstr>Saisinātās formas (present continuos)</vt:lpstr>
      <vt:lpstr>Present perfect</vt:lpstr>
      <vt:lpstr>Veidošana</vt:lpstr>
      <vt:lpstr>Past simple</vt:lpstr>
      <vt:lpstr>Past simple</vt:lpstr>
      <vt:lpstr>Past simple</vt:lpstr>
      <vt:lpstr>Saīsinātās formas (past simple)</vt:lpstr>
      <vt:lpstr>Past continuos </vt:lpstr>
      <vt:lpstr>Past continuos</vt:lpstr>
      <vt:lpstr>Saisinātās formas(past continuos)</vt:lpstr>
      <vt:lpstr>Present continuos vs past continuos </vt:lpstr>
      <vt:lpstr>Past perfect</vt:lpstr>
      <vt:lpstr>Veidošana</vt:lpstr>
      <vt:lpstr>Present Future</vt:lpstr>
      <vt:lpstr>Present Future</vt:lpstr>
      <vt:lpstr>Perfect Future</vt:lpstr>
      <vt:lpstr>Perfect Future</vt:lpstr>
      <vt:lpstr>Saisinātās formas (future)</vt:lpstr>
      <vt:lpstr>Ciešamā un darāmā kārta</vt:lpstr>
      <vt:lpstr>Darāmā kārta (tagadne)</vt:lpstr>
      <vt:lpstr>Darāmā kārta (ilgstošā tagadne)</vt:lpstr>
      <vt:lpstr>Darāmā kārta (saliktā tagadne)</vt:lpstr>
      <vt:lpstr>Darāmā kārta (vienkāršā pagātne)</vt:lpstr>
      <vt:lpstr>Daramā kārta (Ilgstošā pagātne)</vt:lpstr>
      <vt:lpstr>Darāmā kārta (saliktā pagātne)</vt:lpstr>
      <vt:lpstr>Ciešamā kārta (tagadne)</vt:lpstr>
      <vt:lpstr>Ciešamā karta (pagātne)</vt:lpstr>
      <vt:lpstr>Ciešamā kārta (nākotne)</vt:lpstr>
      <vt:lpstr>Modalie darbības vārdi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Autors:Ronalds Zakars</dc:title>
  <dc:creator>fg</dc:creator>
  <cp:lastModifiedBy>fg</cp:lastModifiedBy>
  <cp:revision>76</cp:revision>
  <dcterms:created xsi:type="dcterms:W3CDTF">2020-04-13T06:46:12Z</dcterms:created>
  <dcterms:modified xsi:type="dcterms:W3CDTF">2020-06-25T16:26:23Z</dcterms:modified>
</cp:coreProperties>
</file>